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8"/>
  </p:notesMasterIdLst>
  <p:handoutMasterIdLst>
    <p:handoutMasterId r:id="rId19"/>
  </p:handoutMasterIdLst>
  <p:sldIdLst>
    <p:sldId id="2146846746" r:id="rId7"/>
    <p:sldId id="2146846754" r:id="rId8"/>
    <p:sldId id="2146846750" r:id="rId9"/>
    <p:sldId id="2146846863" r:id="rId10"/>
    <p:sldId id="2146846753" r:id="rId11"/>
    <p:sldId id="2146846752" r:id="rId12"/>
    <p:sldId id="2142532666" r:id="rId13"/>
    <p:sldId id="2142532550" r:id="rId14"/>
    <p:sldId id="2146846866" r:id="rId15"/>
    <p:sldId id="2146846862" r:id="rId16"/>
    <p:sldId id="2146846864" r:id="rId17"/>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p:restoredTop sz="87871" autoAdjust="0"/>
  </p:normalViewPr>
  <p:slideViewPr>
    <p:cSldViewPr snapToGrid="0" snapToObjects="1">
      <p:cViewPr varScale="1">
        <p:scale>
          <a:sx n="68" d="100"/>
          <a:sy n="68" d="100"/>
        </p:scale>
        <p:origin x="288" y="560"/>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how CloudPak for Integration automate customer interactions using APIs and Integration Demo.</a:t>
            </a: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0" i="0" kern="1200" dirty="0">
                <a:solidFill>
                  <a:schemeClr val="bg1"/>
                </a:solidFill>
                <a:effectLst/>
                <a:latin typeface="IBM Plex Sans" panose="020B0503050203000203" pitchFamily="34" charset="0"/>
                <a:ea typeface="+mn-ea"/>
                <a:cs typeface="+mn-cs"/>
              </a:rPr>
              <a:t>Automating customer interactions can provide the difference between a satisfied customer who wants to do more business with you or a disappointed customer who is looking for an alternative option.  In addition, it can remove manual steps, data entry into multiple different applications, and potential errors and delays – all of which are additional costs to your business.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0" i="0" kern="1200" dirty="0">
                <a:solidFill>
                  <a:schemeClr val="bg1"/>
                </a:solidFill>
                <a:effectLst/>
                <a:latin typeface="IBM Plex Sans" panose="020B0503050203000203" pitchFamily="34" charset="0"/>
                <a:ea typeface="+mn-ea"/>
                <a:cs typeface="+mn-cs"/>
              </a:rPr>
              <a:t>This demo is about how to automate customer interactions. To implement this automation, we will use both APIs and integrations to back-end applications.  The demo scenario is related to a car repair, but this is just an example.  The same techniques are applicable to your environment in support of your customers. </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This demo automates a series of steps to: obtain and validate input information from a customer with a concern, open a case in Salesforce, attach the incoming information to the case, analyze the tone of the situation, and respond to the customer with the case number and expected date for resolution. </a:t>
            </a:r>
            <a:br>
              <a:rPr lang="en-US" sz="2001" b="0" i="0" kern="1200" dirty="0">
                <a:solidFill>
                  <a:schemeClr val="bg1"/>
                </a:solidFill>
                <a:effectLst/>
                <a:latin typeface="IBM Plex Sans" panose="020B0503050203000203" pitchFamily="34" charset="0"/>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Access the Cloud Pak for Integration environment and explore the capabilities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Review the automated customer interactions integration flow</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Manage access to the flow as an API and set up the security and rate limits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Demonstrate how a developer can use the API Portal to perform self-service consumption of the API </a:t>
            </a:r>
            <a:br>
              <a:rPr lang="en-US" sz="2001" b="0" i="0" kern="1200" dirty="0">
                <a:solidFill>
                  <a:schemeClr val="bg1"/>
                </a:solidFill>
                <a:effectLst/>
                <a:latin typeface="IBM Plex Sans" panose="020B0503050203000203" pitchFamily="34" charset="0"/>
                <a:ea typeface="+mn-ea"/>
                <a:cs typeface="+mn-cs"/>
              </a:rPr>
            </a:b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468429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0" i="0" kern="1200" dirty="0">
                <a:solidFill>
                  <a:schemeClr val="bg1"/>
                </a:solidFill>
                <a:effectLst/>
                <a:latin typeface="IBM Plex Sans" panose="020B0503050203000203" pitchFamily="34" charset="0"/>
                <a:ea typeface="+mn-ea"/>
                <a:cs typeface="+mn-cs"/>
              </a:rPr>
              <a:t>Let’s summarize what we’ve done today.  In the demo we:</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Accessed the Cloud Pak for Integration environment and explored the capabilities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Imported and reviewed the automated customer interactions integration flow</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Tested the flow</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Deployed the flow into the Cloud Pak runtime environment</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Managed access to the flow as an API and set up the security and rate limits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Demonstrated how a developer can use the API Portal to perform self-service consumption of the API </a:t>
            </a:r>
            <a:br>
              <a:rPr lang="en-US" sz="2001" b="0" i="0" kern="1200" dirty="0">
                <a:solidFill>
                  <a:schemeClr val="bg1"/>
                </a:solidFill>
                <a:effectLst/>
                <a:latin typeface="IBM Plex Sans" panose="020B0503050203000203" pitchFamily="34" charset="0"/>
                <a:ea typeface="+mn-ea"/>
                <a:cs typeface="+mn-cs"/>
              </a:rPr>
            </a:b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From a business perspective we used APIs and application integrations to automate a series of steps to: obtain and validate input information from a customer with a concern, open a case in Salesforce, attach the incoming information to the case, analyze the tone of the situation, and respond to the customer with the case number and expected date for resolution. </a:t>
            </a:r>
            <a:br>
              <a:rPr lang="en-US" sz="2001" b="0" i="0" kern="1200" dirty="0">
                <a:solidFill>
                  <a:schemeClr val="bg1"/>
                </a:solidFill>
                <a:effectLst/>
                <a:latin typeface="IBM Plex Sans" panose="020B0503050203000203" pitchFamily="34" charset="0"/>
                <a:ea typeface="+mn-ea"/>
                <a:cs typeface="+mn-cs"/>
              </a:rPr>
            </a:b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The customer expressing a concern or needing assistance obtains rapid response to their interaction and the confidence that your business is handling their request.</a:t>
            </a:r>
            <a:br>
              <a:rPr lang="en-US" sz="2001" b="0" i="0" kern="1200" dirty="0">
                <a:solidFill>
                  <a:schemeClr val="bg1"/>
                </a:solidFill>
                <a:effectLst/>
                <a:latin typeface="IBM Plex Sans" panose="020B0503050203000203" pitchFamily="34" charset="0"/>
                <a:ea typeface="+mn-ea"/>
                <a:cs typeface="+mn-cs"/>
              </a:rPr>
            </a:b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1" i="1" kern="1200" dirty="0">
                <a:solidFill>
                  <a:schemeClr val="bg1"/>
                </a:solidFill>
                <a:effectLst/>
                <a:latin typeface="IBM Plex Sans" panose="020B0503050203000203" pitchFamily="34" charset="0"/>
                <a:ea typeface="+mn-ea"/>
                <a:cs typeface="+mn-cs"/>
              </a:rPr>
              <a:t>NOTE: Use this slide if you want to give an overview about the Demo Scenario</a:t>
            </a: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This demo is about how to automate customer interactions. To implement this automation, we will use both APIs and integrations to back-end applications.  The demo scenario is related to a car repair, but this is just an example.  The same techniques are applicable to your environment in support of your customers. </a:t>
            </a:r>
            <a:br>
              <a:rPr lang="en-US" sz="2001" b="0" i="0" kern="1200" dirty="0">
                <a:solidFill>
                  <a:schemeClr val="bg1"/>
                </a:solidFill>
                <a:effectLst/>
                <a:latin typeface="IBM Plex Sans" panose="020B0503050203000203" pitchFamily="34" charset="0"/>
                <a:ea typeface="+mn-ea"/>
                <a:cs typeface="+mn-cs"/>
              </a:rPr>
            </a:b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this demo:</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are a Car Repair company: We take in </a:t>
            </a:r>
            <a:r>
              <a:rPr lang="en-US" sz="2000" b="0" dirty="0">
                <a:solidFill>
                  <a:schemeClr val="accent2">
                    <a:lumMod val="75000"/>
                  </a:schemeClr>
                </a:solidFill>
                <a:latin typeface="IBM Plex Sans Light" panose="020B0403050203000203" pitchFamily="34" charset="0"/>
              </a:rPr>
              <a:t>vehicles with problems </a:t>
            </a:r>
            <a:r>
              <a:rPr lang="en-US" sz="2000" b="0" dirty="0">
                <a:latin typeface="IBM Plex Sans Light" panose="020B0403050203000203" pitchFamily="34" charset="0"/>
              </a:rPr>
              <a:t>and </a:t>
            </a:r>
            <a:r>
              <a:rPr lang="en-US" sz="2000" b="0" dirty="0">
                <a:solidFill>
                  <a:schemeClr val="accent2">
                    <a:lumMod val="75000"/>
                  </a:schemeClr>
                </a:solidFill>
                <a:latin typeface="IBM Plex Sans Light" panose="020B0403050203000203" pitchFamily="34" charset="0"/>
              </a:rPr>
              <a:t>repair</a:t>
            </a:r>
            <a:r>
              <a:rPr lang="en-US" sz="2000" b="0" dirty="0">
                <a:latin typeface="IBM Plex Sans Light" panose="020B0403050203000203" pitchFamily="34" charset="0"/>
              </a:rPr>
              <a:t> them – seems simple but…</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gain business advantage by allowing multiple car leasing companies to use us to repair their cars – these companies insist that we </a:t>
            </a:r>
            <a:r>
              <a:rPr lang="en-US" sz="2000" b="0" dirty="0">
                <a:solidFill>
                  <a:schemeClr val="accent2">
                    <a:lumMod val="75000"/>
                  </a:schemeClr>
                </a:solidFill>
                <a:latin typeface="IBM Plex Sans Light" panose="020B0403050203000203" pitchFamily="34" charset="0"/>
              </a:rPr>
              <a:t>expose APIs </a:t>
            </a:r>
            <a:r>
              <a:rPr lang="en-US" sz="2000" b="0" dirty="0">
                <a:latin typeface="IBM Plex Sans Light" panose="020B0403050203000203" pitchFamily="34" charset="0"/>
              </a:rPr>
              <a:t>for them.</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allow their customers to book their cars in for repair and </a:t>
            </a:r>
            <a:r>
              <a:rPr lang="en-US" sz="2000" b="0" dirty="0">
                <a:solidFill>
                  <a:schemeClr val="accent2">
                    <a:lumMod val="75000"/>
                  </a:schemeClr>
                </a:solidFill>
                <a:latin typeface="IBM Plex Sans Light" panose="020B0403050203000203" pitchFamily="34" charset="0"/>
              </a:rPr>
              <a:t>get an estimate for price and number of days </a:t>
            </a:r>
            <a:r>
              <a:rPr lang="en-US" sz="2000" b="0" dirty="0">
                <a:latin typeface="IBM Plex Sans Light" panose="020B0403050203000203" pitchFamily="34" charset="0"/>
              </a:rPr>
              <a:t>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allow them to </a:t>
            </a:r>
            <a:r>
              <a:rPr lang="en-US" sz="2000" b="0" dirty="0">
                <a:solidFill>
                  <a:schemeClr val="accent2">
                    <a:lumMod val="75000"/>
                  </a:schemeClr>
                </a:solidFill>
                <a:latin typeface="IBM Plex Sans Light" panose="020B0403050203000203" pitchFamily="34" charset="0"/>
              </a:rPr>
              <a:t>send photos of their cars</a:t>
            </a:r>
            <a:r>
              <a:rPr lang="en-US" sz="2000" b="0" dirty="0">
                <a:latin typeface="IBM Plex Sans Light" panose="020B0403050203000203" pitchFamily="34" charset="0"/>
              </a:rPr>
              <a:t> so we can check for type, damage etc.</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t>
            </a:r>
            <a:r>
              <a:rPr lang="en-US" sz="2000" b="0" dirty="0">
                <a:solidFill>
                  <a:schemeClr val="accent2">
                    <a:lumMod val="75000"/>
                  </a:schemeClr>
                </a:solidFill>
                <a:latin typeface="IBM Plex Sans Light" panose="020B0403050203000203" pitchFamily="34" charset="0"/>
              </a:rPr>
              <a:t>check for errors and issues</a:t>
            </a:r>
            <a:r>
              <a:rPr lang="en-US" sz="2000" b="0" dirty="0">
                <a:latin typeface="IBM Plex Sans Light" panose="020B0403050203000203" pitchFamily="34" charset="0"/>
              </a:rPr>
              <a:t> up-front as quickly as possible to feed back to the customer 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t>
            </a:r>
            <a:r>
              <a:rPr lang="en-US" sz="2000" b="0" dirty="0">
                <a:solidFill>
                  <a:schemeClr val="accent2">
                    <a:lumMod val="75000"/>
                  </a:schemeClr>
                </a:solidFill>
                <a:latin typeface="IBM Plex Sans Light" panose="020B0403050203000203" pitchFamily="34" charset="0"/>
              </a:rPr>
              <a:t>minimize manual processe</a:t>
            </a:r>
            <a:r>
              <a:rPr lang="en-US" sz="2000" b="0" dirty="0">
                <a:latin typeface="IBM Plex Sans Light" panose="020B0403050203000203" pitchFamily="34" charset="0"/>
              </a:rPr>
              <a:t>s and have the repair request automatically create a repair case in our CRM system (Salesforce).</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US" sz="2001" b="0" i="0" kern="1200" dirty="0">
              <a:solidFill>
                <a:schemeClr val="bg1"/>
              </a:solidFill>
              <a:effectLst/>
              <a:latin typeface="IBM Plex Sans" panose="020B05030502030002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35650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theme" Target="../theme/theme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theme" Target="../theme/theme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theme" Target="../theme/theme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6.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svg"/><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514830"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Automate customer interactions using APIs and Integration Demo</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r>
              <a:rPr lang="en-US" sz="4000" dirty="0">
                <a:solidFill>
                  <a:schemeClr val="bg1"/>
                </a:solidFill>
                <a:latin typeface="IBM Plex Sans" panose="020B0503050203000203" pitchFamily="34" charset="0"/>
              </a:rPr>
              <a:t> </a:t>
            </a: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First </a:t>
            </a:r>
            <a:r>
              <a:rPr lang="en-US" sz="3200" dirty="0" err="1">
                <a:solidFill>
                  <a:srgbClr val="FFFFFF"/>
                </a:solidFill>
                <a:latin typeface="IBM Plex Sans Light" panose="020B0403050000000000" pitchFamily="34" charset="77"/>
                <a:ea typeface="IBM Plex Sans" charset="0"/>
                <a:cs typeface="IBM Plex Sans" charset="0"/>
              </a:rPr>
              <a:t>Lastname</a:t>
            </a:r>
            <a:br>
              <a:rPr lang="en-US" sz="3200" dirty="0">
                <a:solidFill>
                  <a:srgbClr val="FFFFFF"/>
                </a:solidFill>
                <a:latin typeface="IBM Plex Sans Light" panose="020B0403050000000000" pitchFamily="34" charset="77"/>
                <a:ea typeface="IBM Plex Sans" charset="0"/>
                <a:cs typeface="IBM Plex Sans" charset="0"/>
              </a:rPr>
            </a:br>
            <a:r>
              <a:rPr lang="en-US" sz="3200" dirty="0">
                <a:solidFill>
                  <a:srgbClr val="FFFFFF"/>
                </a:solidFill>
                <a:latin typeface="IBM Plex Sans Light" panose="020B0403050000000000" pitchFamily="34" charset="77"/>
                <a:ea typeface="IBM Plex Sans" charset="0"/>
                <a:cs typeface="IBM Plex Sans" charset="0"/>
              </a:rPr>
              <a:t>Job Title</a:t>
            </a:r>
            <a:br>
              <a:rPr lang="en-US" sz="3200" dirty="0">
                <a:solidFill>
                  <a:srgbClr val="FFFFFF"/>
                </a:solidFill>
                <a:latin typeface="IBM Plex Sans Light" panose="020B0403050000000000" pitchFamily="34" charset="77"/>
                <a:ea typeface="IBM Plex Sans" charset="0"/>
                <a:cs typeface="IBM Plex Sans" charset="0"/>
              </a:rPr>
            </a:br>
            <a:endParaRPr lang="en-US" sz="4800"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5" name="Rectangle 84">
            <a:extLst>
              <a:ext uri="{FF2B5EF4-FFF2-40B4-BE49-F238E27FC236}">
                <a16:creationId xmlns:a16="http://schemas.microsoft.com/office/drawing/2014/main" id="{68F180B1-C2F9-4195-960B-0A11926D6FEA}"/>
              </a:ext>
            </a:extLst>
          </p:cNvPr>
          <p:cNvSpPr/>
          <p:nvPr/>
        </p:nvSpPr>
        <p:spPr bwMode="auto">
          <a:xfrm>
            <a:off x="5601330" y="2855800"/>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86" name="Rectangle 85">
            <a:extLst>
              <a:ext uri="{FF2B5EF4-FFF2-40B4-BE49-F238E27FC236}">
                <a16:creationId xmlns:a16="http://schemas.microsoft.com/office/drawing/2014/main" id="{CE1041F2-050E-9C4B-8D6E-FE54425AEAC9}"/>
              </a:ext>
            </a:extLst>
          </p:cNvPr>
          <p:cNvSpPr/>
          <p:nvPr/>
        </p:nvSpPr>
        <p:spPr bwMode="auto">
          <a:xfrm>
            <a:off x="3518438" y="2860782"/>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7731275" y="2860782"/>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Demonstration Scenario </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Car Repair Company</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DD299830-2A5E-6E4E-A4C0-0C42E788E0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0624" y="2434556"/>
            <a:ext cx="8284464" cy="6565369"/>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582778" y="2394853"/>
            <a:ext cx="8247888" cy="6510455"/>
          </a:xfrm>
          <a:prstGeom prst="rect">
            <a:avLst/>
          </a:prstGeom>
        </p:spPr>
        <p:txBody>
          <a:bodyPr vert="horz" lIns="0" tIns="0" rIns="0" bIns="0" rtlCol="0">
            <a:noAutofit/>
          </a:bodyPr>
          <a:lstStyle/>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are a Car Repair company: We take in </a:t>
            </a:r>
            <a:r>
              <a:rPr lang="en-US" sz="2400" b="1" dirty="0">
                <a:solidFill>
                  <a:schemeClr val="accent2">
                    <a:lumMod val="75000"/>
                  </a:schemeClr>
                </a:solidFill>
                <a:latin typeface="IBM Plex Sans Light" panose="020B0403050203000203" pitchFamily="34" charset="0"/>
              </a:rPr>
              <a:t>vehicles with problems </a:t>
            </a:r>
            <a:r>
              <a:rPr lang="en-US" sz="2400" dirty="0">
                <a:latin typeface="IBM Plex Sans Light" panose="020B0403050203000203" pitchFamily="34" charset="0"/>
              </a:rPr>
              <a:t>and </a:t>
            </a:r>
            <a:r>
              <a:rPr lang="en-US" sz="2400" b="1" dirty="0">
                <a:solidFill>
                  <a:schemeClr val="accent2">
                    <a:lumMod val="75000"/>
                  </a:schemeClr>
                </a:solidFill>
                <a:latin typeface="IBM Plex Sans Light" panose="020B0403050203000203" pitchFamily="34" charset="0"/>
              </a:rPr>
              <a:t>repair</a:t>
            </a:r>
            <a:r>
              <a:rPr lang="en-US" sz="2400" dirty="0">
                <a:latin typeface="IBM Plex Sans Light" panose="020B0403050203000203" pitchFamily="34" charset="0"/>
              </a:rPr>
              <a:t> them – seems simple but…</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gain business advantage by allowing multiple car leasing companies to use us to repair their cars – these companies insist that we </a:t>
            </a:r>
            <a:r>
              <a:rPr lang="en-US" sz="2400" b="1" dirty="0">
                <a:solidFill>
                  <a:schemeClr val="accent2">
                    <a:lumMod val="75000"/>
                  </a:schemeClr>
                </a:solidFill>
                <a:latin typeface="IBM Plex Sans Light" panose="020B0403050203000203" pitchFamily="34" charset="0"/>
              </a:rPr>
              <a:t>expose APIs </a:t>
            </a:r>
            <a:r>
              <a:rPr lang="en-US" sz="2400" dirty="0">
                <a:latin typeface="IBM Plex Sans Light" panose="020B0403050203000203" pitchFamily="34" charset="0"/>
              </a:rPr>
              <a:t>for them to call to do business with them.</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allow their customers to </a:t>
            </a:r>
            <a:r>
              <a:rPr lang="en-US" sz="2400" b="1" dirty="0">
                <a:solidFill>
                  <a:schemeClr val="accent2">
                    <a:lumMod val="75000"/>
                  </a:schemeClr>
                </a:solidFill>
                <a:latin typeface="IBM Plex Sans Light" panose="020B0403050203000203" pitchFamily="34" charset="0"/>
              </a:rPr>
              <a:t>book their cars in for repair</a:t>
            </a:r>
            <a:r>
              <a:rPr lang="en-US" sz="2400" dirty="0">
                <a:latin typeface="IBM Plex Sans Light" panose="020B0403050203000203" pitchFamily="34" charset="0"/>
              </a:rPr>
              <a:t> and </a:t>
            </a:r>
            <a:r>
              <a:rPr lang="en-US" sz="2400" b="1" dirty="0">
                <a:solidFill>
                  <a:schemeClr val="accent2">
                    <a:lumMod val="75000"/>
                  </a:schemeClr>
                </a:solidFill>
                <a:latin typeface="IBM Plex Sans Light" panose="020B0403050203000203" pitchFamily="34" charset="0"/>
              </a:rPr>
              <a:t>get an estimate for price and number of days </a:t>
            </a:r>
            <a:r>
              <a:rPr lang="en-US" sz="2400" dirty="0">
                <a:latin typeface="IBM Plex Sans Light" panose="020B0403050203000203" pitchFamily="34" charset="0"/>
              </a:rPr>
              <a:t>in real time – in seconds.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allow them to </a:t>
            </a:r>
            <a:r>
              <a:rPr lang="en-US" sz="2400" b="1" dirty="0">
                <a:solidFill>
                  <a:schemeClr val="accent2">
                    <a:lumMod val="75000"/>
                  </a:schemeClr>
                </a:solidFill>
                <a:latin typeface="IBM Plex Sans Light" panose="020B0403050203000203" pitchFamily="34" charset="0"/>
              </a:rPr>
              <a:t>send photos of their cars</a:t>
            </a:r>
            <a:r>
              <a:rPr lang="en-US" sz="2400" dirty="0">
                <a:latin typeface="IBM Plex Sans Light" panose="020B0403050203000203" pitchFamily="34" charset="0"/>
              </a:rPr>
              <a:t> so we can check for type, damage etc.</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t>
            </a:r>
            <a:r>
              <a:rPr lang="en-US" sz="2400" b="1" dirty="0">
                <a:solidFill>
                  <a:schemeClr val="accent2">
                    <a:lumMod val="75000"/>
                  </a:schemeClr>
                </a:solidFill>
                <a:latin typeface="IBM Plex Sans Light" panose="020B0403050203000203" pitchFamily="34" charset="0"/>
              </a:rPr>
              <a:t>check for errors and issues</a:t>
            </a:r>
            <a:r>
              <a:rPr lang="en-US" sz="2400" dirty="0">
                <a:latin typeface="IBM Plex Sans Light" panose="020B0403050203000203" pitchFamily="34" charset="0"/>
              </a:rPr>
              <a:t> up-front as quickly as possible to feed back to the customer 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t>
            </a:r>
            <a:r>
              <a:rPr lang="en-US" sz="2400" b="1" dirty="0">
                <a:solidFill>
                  <a:schemeClr val="accent2">
                    <a:lumMod val="75000"/>
                  </a:schemeClr>
                </a:solidFill>
                <a:latin typeface="IBM Plex Sans Light" panose="020B0403050203000203" pitchFamily="34" charset="0"/>
              </a:rPr>
              <a:t>minimize manual processe</a:t>
            </a:r>
            <a:r>
              <a:rPr lang="en-US" sz="2400" dirty="0">
                <a:latin typeface="IBM Plex Sans Light" panose="020B0403050203000203" pitchFamily="34" charset="0"/>
              </a:rPr>
              <a:t>s and have the repair request automatically create a repair case in our CRM system (Salesforce).</a:t>
            </a:r>
          </a:p>
        </p:txBody>
      </p:sp>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11</a:t>
            </a:fld>
            <a:endParaRPr lang="en-US"/>
          </a:p>
        </p:txBody>
      </p:sp>
    </p:spTree>
    <p:extLst>
      <p:ext uri="{BB962C8B-B14F-4D97-AF65-F5344CB8AC3E}">
        <p14:creationId xmlns:p14="http://schemas.microsoft.com/office/powerpoint/2010/main" val="204693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Customer Satisfaction Matters!</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FF9F0193-4A7D-FE4E-B7A2-56E3D41582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44000" y="10"/>
            <a:ext cx="9144000" cy="10296515"/>
          </a:xfrm>
          <a:prstGeom prst="rect">
            <a:avLst/>
          </a:prstGeom>
          <a:noFill/>
        </p:spPr>
      </p:pic>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4" y="9621764"/>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47" name="Oval 46">
            <a:extLst>
              <a:ext uri="{FF2B5EF4-FFF2-40B4-BE49-F238E27FC236}">
                <a16:creationId xmlns:a16="http://schemas.microsoft.com/office/drawing/2014/main" id="{4729F7A5-0CED-4343-8973-19BE41A3DA3A}"/>
              </a:ext>
            </a:extLst>
          </p:cNvPr>
          <p:cNvSpPr/>
          <p:nvPr/>
        </p:nvSpPr>
        <p:spPr>
          <a:xfrm>
            <a:off x="1871280" y="3075857"/>
            <a:ext cx="5105400" cy="1171428"/>
          </a:xfrm>
          <a:prstGeom prst="ellipse">
            <a:avLst/>
          </a:prstGeom>
          <a:gradFill flip="none" rotWithShape="1">
            <a:gsLst>
              <a:gs pos="0">
                <a:schemeClr val="tx2">
                  <a:lumMod val="50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Oval 47">
            <a:extLst>
              <a:ext uri="{FF2B5EF4-FFF2-40B4-BE49-F238E27FC236}">
                <a16:creationId xmlns:a16="http://schemas.microsoft.com/office/drawing/2014/main" id="{584D5183-ACF9-844E-B063-2BA148B1E53B}"/>
              </a:ext>
            </a:extLst>
          </p:cNvPr>
          <p:cNvSpPr/>
          <p:nvPr/>
        </p:nvSpPr>
        <p:spPr>
          <a:xfrm>
            <a:off x="1871280" y="7145597"/>
            <a:ext cx="5105400" cy="1171428"/>
          </a:xfrm>
          <a:prstGeom prst="ellipse">
            <a:avLst/>
          </a:prstGeom>
          <a:gradFill flip="none" rotWithShape="1">
            <a:gsLst>
              <a:gs pos="0">
                <a:schemeClr val="tx2">
                  <a:lumMod val="50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Oval 48">
            <a:extLst>
              <a:ext uri="{FF2B5EF4-FFF2-40B4-BE49-F238E27FC236}">
                <a16:creationId xmlns:a16="http://schemas.microsoft.com/office/drawing/2014/main" id="{3E1F31B1-DF99-064B-B7C8-C224C5DC104F}"/>
              </a:ext>
            </a:extLst>
          </p:cNvPr>
          <p:cNvSpPr/>
          <p:nvPr/>
        </p:nvSpPr>
        <p:spPr>
          <a:xfrm rot="16200000">
            <a:off x="-259324" y="5359620"/>
            <a:ext cx="4191000" cy="394441"/>
          </a:xfrm>
          <a:prstGeom prst="ellipse">
            <a:avLst/>
          </a:prstGeom>
          <a:gradFill flip="none" rotWithShape="1">
            <a:gsLst>
              <a:gs pos="0">
                <a:schemeClr val="tx2">
                  <a:lumMod val="75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F0F3D77C-6C6B-F748-A300-24D4DF613C10}"/>
              </a:ext>
            </a:extLst>
          </p:cNvPr>
          <p:cNvGrpSpPr/>
          <p:nvPr/>
        </p:nvGrpSpPr>
        <p:grpSpPr>
          <a:xfrm>
            <a:off x="1827212" y="3308941"/>
            <a:ext cx="5183469" cy="4654538"/>
            <a:chOff x="2741612" y="1600200"/>
            <a:chExt cx="2891009" cy="3657600"/>
          </a:xfrm>
          <a:solidFill>
            <a:schemeClr val="bg1"/>
          </a:solidFill>
        </p:grpSpPr>
        <p:sp>
          <p:nvSpPr>
            <p:cNvPr id="51" name="Freeform 50">
              <a:extLst>
                <a:ext uri="{FF2B5EF4-FFF2-40B4-BE49-F238E27FC236}">
                  <a16:creationId xmlns:a16="http://schemas.microsoft.com/office/drawing/2014/main" id="{6902D5C3-5B62-7242-A280-4C56FF01119C}"/>
                </a:ext>
              </a:extLst>
            </p:cNvPr>
            <p:cNvSpPr/>
            <p:nvPr/>
          </p:nvSpPr>
          <p:spPr>
            <a:xfrm>
              <a:off x="2741612" y="1600200"/>
              <a:ext cx="1447800" cy="3657600"/>
            </a:xfrm>
            <a:custGeom>
              <a:avLst/>
              <a:gdLst>
                <a:gd name="connsiteX0" fmla="*/ 0 w 1447800"/>
                <a:gd name="connsiteY0" fmla="*/ 0 h 3276600"/>
                <a:gd name="connsiteX1" fmla="*/ 1447800 w 1447800"/>
                <a:gd name="connsiteY1" fmla="*/ 0 h 3276600"/>
                <a:gd name="connsiteX2" fmla="*/ 1447800 w 1447800"/>
                <a:gd name="connsiteY2" fmla="*/ 3276600 h 3276600"/>
                <a:gd name="connsiteX3" fmla="*/ 0 w 1447800"/>
                <a:gd name="connsiteY3" fmla="*/ 3276600 h 3276600"/>
                <a:gd name="connsiteX4" fmla="*/ 0 w 1447800"/>
                <a:gd name="connsiteY4" fmla="*/ 0 h 3276600"/>
                <a:gd name="connsiteX0" fmla="*/ 0 w 1447800"/>
                <a:gd name="connsiteY0" fmla="*/ 152400 h 3429000"/>
                <a:gd name="connsiteX1" fmla="*/ 1447800 w 1447800"/>
                <a:gd name="connsiteY1" fmla="*/ 0 h 3429000"/>
                <a:gd name="connsiteX2" fmla="*/ 1447800 w 1447800"/>
                <a:gd name="connsiteY2" fmla="*/ 3429000 h 3429000"/>
                <a:gd name="connsiteX3" fmla="*/ 0 w 1447800"/>
                <a:gd name="connsiteY3" fmla="*/ 3429000 h 3429000"/>
                <a:gd name="connsiteX4" fmla="*/ 0 w 1447800"/>
                <a:gd name="connsiteY4" fmla="*/ 152400 h 3429000"/>
                <a:gd name="connsiteX0" fmla="*/ 0 w 1447800"/>
                <a:gd name="connsiteY0" fmla="*/ 152400 h 3657600"/>
                <a:gd name="connsiteX1" fmla="*/ 1447800 w 1447800"/>
                <a:gd name="connsiteY1" fmla="*/ 0 h 3657600"/>
                <a:gd name="connsiteX2" fmla="*/ 1447800 w 1447800"/>
                <a:gd name="connsiteY2" fmla="*/ 3657600 h 3657600"/>
                <a:gd name="connsiteX3" fmla="*/ 0 w 1447800"/>
                <a:gd name="connsiteY3" fmla="*/ 3429000 h 3657600"/>
                <a:gd name="connsiteX4" fmla="*/ 0 w 1447800"/>
                <a:gd name="connsiteY4" fmla="*/ 15240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3657600">
                  <a:moveTo>
                    <a:pt x="0" y="152400"/>
                  </a:moveTo>
                  <a:lnTo>
                    <a:pt x="1447800" y="0"/>
                  </a:lnTo>
                  <a:lnTo>
                    <a:pt x="1447800" y="3657600"/>
                  </a:lnTo>
                  <a:lnTo>
                    <a:pt x="0" y="3429000"/>
                  </a:lnTo>
                  <a:lnTo>
                    <a:pt x="0" y="152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0FF06F23-FCD2-3645-B4BD-17ACA45787C3}"/>
                </a:ext>
              </a:extLst>
            </p:cNvPr>
            <p:cNvSpPr/>
            <p:nvPr/>
          </p:nvSpPr>
          <p:spPr>
            <a:xfrm flipH="1">
              <a:off x="4184821" y="1600200"/>
              <a:ext cx="1447800" cy="3657600"/>
            </a:xfrm>
            <a:custGeom>
              <a:avLst/>
              <a:gdLst>
                <a:gd name="connsiteX0" fmla="*/ 0 w 1447800"/>
                <a:gd name="connsiteY0" fmla="*/ 0 h 3276600"/>
                <a:gd name="connsiteX1" fmla="*/ 1447800 w 1447800"/>
                <a:gd name="connsiteY1" fmla="*/ 0 h 3276600"/>
                <a:gd name="connsiteX2" fmla="*/ 1447800 w 1447800"/>
                <a:gd name="connsiteY2" fmla="*/ 3276600 h 3276600"/>
                <a:gd name="connsiteX3" fmla="*/ 0 w 1447800"/>
                <a:gd name="connsiteY3" fmla="*/ 3276600 h 3276600"/>
                <a:gd name="connsiteX4" fmla="*/ 0 w 1447800"/>
                <a:gd name="connsiteY4" fmla="*/ 0 h 3276600"/>
                <a:gd name="connsiteX0" fmla="*/ 0 w 1447800"/>
                <a:gd name="connsiteY0" fmla="*/ 152400 h 3429000"/>
                <a:gd name="connsiteX1" fmla="*/ 1447800 w 1447800"/>
                <a:gd name="connsiteY1" fmla="*/ 0 h 3429000"/>
                <a:gd name="connsiteX2" fmla="*/ 1447800 w 1447800"/>
                <a:gd name="connsiteY2" fmla="*/ 3429000 h 3429000"/>
                <a:gd name="connsiteX3" fmla="*/ 0 w 1447800"/>
                <a:gd name="connsiteY3" fmla="*/ 3429000 h 3429000"/>
                <a:gd name="connsiteX4" fmla="*/ 0 w 1447800"/>
                <a:gd name="connsiteY4" fmla="*/ 152400 h 3429000"/>
                <a:gd name="connsiteX0" fmla="*/ 0 w 1447800"/>
                <a:gd name="connsiteY0" fmla="*/ 152400 h 3657600"/>
                <a:gd name="connsiteX1" fmla="*/ 1447800 w 1447800"/>
                <a:gd name="connsiteY1" fmla="*/ 0 h 3657600"/>
                <a:gd name="connsiteX2" fmla="*/ 1447800 w 1447800"/>
                <a:gd name="connsiteY2" fmla="*/ 3657600 h 3657600"/>
                <a:gd name="connsiteX3" fmla="*/ 0 w 1447800"/>
                <a:gd name="connsiteY3" fmla="*/ 3429000 h 3657600"/>
                <a:gd name="connsiteX4" fmla="*/ 0 w 1447800"/>
                <a:gd name="connsiteY4" fmla="*/ 15240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3657600">
                  <a:moveTo>
                    <a:pt x="0" y="152400"/>
                  </a:moveTo>
                  <a:lnTo>
                    <a:pt x="1447800" y="0"/>
                  </a:lnTo>
                  <a:lnTo>
                    <a:pt x="1447800" y="3657600"/>
                  </a:lnTo>
                  <a:lnTo>
                    <a:pt x="0" y="3429000"/>
                  </a:lnTo>
                  <a:lnTo>
                    <a:pt x="0" y="1524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4EEAE004-9FDB-AF4F-A7C9-351EA8186C24}"/>
              </a:ext>
            </a:extLst>
          </p:cNvPr>
          <p:cNvSpPr txBox="1"/>
          <p:nvPr/>
        </p:nvSpPr>
        <p:spPr>
          <a:xfrm>
            <a:off x="2049163" y="4578001"/>
            <a:ext cx="1934966" cy="1200329"/>
          </a:xfrm>
          <a:prstGeom prst="rect">
            <a:avLst/>
          </a:prstGeom>
          <a:noFill/>
        </p:spPr>
        <p:txBody>
          <a:bodyPr wrap="square" rtlCol="0">
            <a:spAutoFit/>
          </a:bodyPr>
          <a:lstStyle/>
          <a:p>
            <a:pPr algn="ctr"/>
            <a:r>
              <a:rPr lang="en-US" sz="2400" u="sng" dirty="0">
                <a:latin typeface="IBM Plex Sans" panose="020B0503050203000203" pitchFamily="34" charset="0"/>
              </a:rPr>
              <a:t>Drive additional revenue</a:t>
            </a:r>
            <a:endParaRPr lang="en-US" sz="2400" dirty="0">
              <a:solidFill>
                <a:schemeClr val="tx1">
                  <a:lumMod val="85000"/>
                  <a:lumOff val="15000"/>
                </a:schemeClr>
              </a:solidFill>
            </a:endParaRPr>
          </a:p>
        </p:txBody>
      </p:sp>
      <p:sp>
        <p:nvSpPr>
          <p:cNvPr id="58" name="TextBox 57">
            <a:extLst>
              <a:ext uri="{FF2B5EF4-FFF2-40B4-BE49-F238E27FC236}">
                <a16:creationId xmlns:a16="http://schemas.microsoft.com/office/drawing/2014/main" id="{E4012D18-F47D-4443-9A4A-C58F83DFB6B3}"/>
              </a:ext>
            </a:extLst>
          </p:cNvPr>
          <p:cNvSpPr txBox="1"/>
          <p:nvPr/>
        </p:nvSpPr>
        <p:spPr>
          <a:xfrm>
            <a:off x="4803083" y="4644798"/>
            <a:ext cx="1898174" cy="830997"/>
          </a:xfrm>
          <a:prstGeom prst="rect">
            <a:avLst/>
          </a:prstGeom>
          <a:noFill/>
        </p:spPr>
        <p:txBody>
          <a:bodyPr wrap="square" rtlCol="0">
            <a:spAutoFit/>
          </a:bodyPr>
          <a:lstStyle/>
          <a:p>
            <a:pPr algn="ctr"/>
            <a:r>
              <a:rPr lang="en-US" sz="2400" u="sng" dirty="0">
                <a:latin typeface="IBM Plex Sans" panose="020B0503050203000203" pitchFamily="34" charset="0"/>
              </a:rPr>
              <a:t>Reduce costs</a:t>
            </a:r>
            <a:endParaRPr lang="en-US" sz="2400" dirty="0">
              <a:solidFill>
                <a:schemeClr val="tx1">
                  <a:lumMod val="85000"/>
                  <a:lumOff val="15000"/>
                </a:schemeClr>
              </a:solidFill>
            </a:endParaRPr>
          </a:p>
        </p:txBody>
      </p:sp>
      <p:sp>
        <p:nvSpPr>
          <p:cNvPr id="59" name="TextBox 58">
            <a:extLst>
              <a:ext uri="{FF2B5EF4-FFF2-40B4-BE49-F238E27FC236}">
                <a16:creationId xmlns:a16="http://schemas.microsoft.com/office/drawing/2014/main" id="{45869F85-874C-3C42-8A01-DF97CC1813BF}"/>
              </a:ext>
            </a:extLst>
          </p:cNvPr>
          <p:cNvSpPr txBox="1"/>
          <p:nvPr/>
        </p:nvSpPr>
        <p:spPr>
          <a:xfrm>
            <a:off x="2091607" y="5873309"/>
            <a:ext cx="1981200" cy="1323439"/>
          </a:xfrm>
          <a:prstGeom prst="rect">
            <a:avLst/>
          </a:prstGeom>
          <a:noFill/>
        </p:spPr>
        <p:txBody>
          <a:bodyPr wrap="square" rtlCol="0">
            <a:spAutoFit/>
          </a:bodyPr>
          <a:lstStyle/>
          <a:p>
            <a:pPr algn="r"/>
            <a:r>
              <a:rPr lang="en-US" sz="1600" dirty="0">
                <a:latin typeface="IBM Plex Sans" panose="020B0503050203000203" pitchFamily="34" charset="0"/>
              </a:rPr>
              <a:t>happy customers buy more; disappointed customers look for alternatives.</a:t>
            </a:r>
            <a:r>
              <a:rPr lang="en-US" sz="1600" kern="0" dirty="0">
                <a:solidFill>
                  <a:schemeClr val="tx1">
                    <a:lumMod val="85000"/>
                    <a:lumOff val="15000"/>
                  </a:schemeClr>
                </a:solidFill>
                <a:latin typeface="Arial" pitchFamily="34" charset="0"/>
                <a:cs typeface="Arial" pitchFamily="34" charset="0"/>
              </a:rPr>
              <a:t> </a:t>
            </a:r>
            <a:endParaRPr lang="en-US" sz="1600" dirty="0">
              <a:solidFill>
                <a:schemeClr val="tx1">
                  <a:lumMod val="85000"/>
                  <a:lumOff val="15000"/>
                </a:schemeClr>
              </a:solidFill>
            </a:endParaRPr>
          </a:p>
        </p:txBody>
      </p:sp>
      <p:sp>
        <p:nvSpPr>
          <p:cNvPr id="60" name="TextBox 59">
            <a:extLst>
              <a:ext uri="{FF2B5EF4-FFF2-40B4-BE49-F238E27FC236}">
                <a16:creationId xmlns:a16="http://schemas.microsoft.com/office/drawing/2014/main" id="{65DB3F5D-002E-544F-8BBA-BCA52B021807}"/>
              </a:ext>
            </a:extLst>
          </p:cNvPr>
          <p:cNvSpPr txBox="1"/>
          <p:nvPr/>
        </p:nvSpPr>
        <p:spPr>
          <a:xfrm>
            <a:off x="4688541" y="5635084"/>
            <a:ext cx="2278072" cy="1569660"/>
          </a:xfrm>
          <a:prstGeom prst="rect">
            <a:avLst/>
          </a:prstGeom>
          <a:noFill/>
        </p:spPr>
        <p:txBody>
          <a:bodyPr wrap="square" rtlCol="0">
            <a:spAutoFit/>
          </a:bodyPr>
          <a:lstStyle/>
          <a:p>
            <a:r>
              <a:rPr lang="en-US" sz="1600" dirty="0">
                <a:latin typeface="IBM Plex Sans" panose="020B0503050203000203" pitchFamily="34" charset="0"/>
              </a:rPr>
              <a:t>remove manual steps, data entry into multiple different applications, and potential errors and delays</a:t>
            </a:r>
            <a:endParaRPr lang="en-US" sz="1600" dirty="0">
              <a:solidFill>
                <a:schemeClr val="tx1">
                  <a:lumMod val="85000"/>
                  <a:lumOff val="15000"/>
                </a:schemeClr>
              </a:solidFill>
            </a:endParaRPr>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790808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Automating Customer Interactions </a:t>
            </a:r>
            <a:r>
              <a:rPr lang="en-US" sz="3200" dirty="0">
                <a:latin typeface="IBM Plex Sans" panose="020B0503050203000203" pitchFamily="34" charset="0"/>
              </a:rPr>
              <a:t>can:</a:t>
            </a:r>
          </a:p>
        </p:txBody>
      </p:sp>
      <p:pic>
        <p:nvPicPr>
          <p:cNvPr id="2050" name="Picture 2" descr="Business, cost, cut cost, finance, lower cost, reduce cost icon - Download  on Iconfinder">
            <a:extLst>
              <a:ext uri="{FF2B5EF4-FFF2-40B4-BE49-F238E27FC236}">
                <a16:creationId xmlns:a16="http://schemas.microsoft.com/office/drawing/2014/main" id="{4290E3FF-B1BA-C142-A939-2468F34D90A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12825" y="3753185"/>
            <a:ext cx="741683" cy="7416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venue Growth Icons - Download Free Vector Icons | Noun Project">
            <a:extLst>
              <a:ext uri="{FF2B5EF4-FFF2-40B4-BE49-F238E27FC236}">
                <a16:creationId xmlns:a16="http://schemas.microsoft.com/office/drawing/2014/main" id="{0729516D-FA5E-6247-B1B7-E33CF54D8EB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31060" y="3684691"/>
            <a:ext cx="771173" cy="77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Automate customer interactions using APIs and Integration</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2489471"/>
            <a:ext cx="8247888" cy="6510455"/>
          </a:xfrm>
          <a:prstGeom prst="rect">
            <a:avLst/>
          </a:prstGeom>
        </p:spPr>
        <p:txBody>
          <a:bodyPr vert="horz" lIns="0" tIns="0" rIns="0" bIns="0" rtlCol="0">
            <a:normAutofit/>
          </a:bodyPr>
          <a:lstStyle/>
          <a:p>
            <a:pPr lvl="0" fontAlgn="base">
              <a:spcBef>
                <a:spcPts val="2200"/>
              </a:spcBef>
              <a:spcAft>
                <a:spcPct val="0"/>
              </a:spcAft>
              <a:buClr>
                <a:schemeClr val="tx1"/>
              </a:buClr>
              <a:defRPr/>
            </a:pPr>
            <a:r>
              <a:rPr lang="en-US" sz="2800">
                <a:latin typeface="IBM Plex Sans Light" panose="020B0403050203000203" pitchFamily="34" charset="0"/>
              </a:rPr>
              <a:t>This demo automates a series of steps using APIs and Integration to: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Obtain and validate input information from a customer with a concern,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Open a case in Salesforce,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Attach the incoming information to the case,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Analyze the tone of the situation, and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Respond to the customer with the case number and expected date for resolution:</a:t>
            </a: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39" cy="5505069"/>
          </a:xfrm>
          <a:prstGeom prst="rect">
            <a:avLst/>
          </a:prstGeom>
          <a:solidFill>
            <a:schemeClr val="accent2"/>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noFill/>
          <a:ln>
            <a:noFill/>
          </a:ln>
        </p:spPr>
      </p:pic>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dirty="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2">
              <a:lumMod val="50000"/>
            </a:schemeClr>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3" y="402709"/>
            <a:ext cx="14544313" cy="1024339"/>
          </a:xfrm>
        </p:spPr>
        <p:txBody>
          <a:bodyPr/>
          <a:lstStyle/>
          <a:p>
            <a:pPr lvl="0" defTabSz="685063">
              <a:defRPr/>
            </a:pPr>
            <a:r>
              <a:rPr lang="en-US" sz="4000" kern="1200" dirty="0">
                <a:latin typeface="IBM Plex Sans" panose="020B0503050203000203" pitchFamily="34" charset="0"/>
                <a:ea typeface="+mn-ea"/>
                <a:cs typeface="+mn-cs"/>
              </a:rPr>
              <a:t>Demonstration Agenda</a:t>
            </a:r>
            <a:endParaRPr lang="en-US" sz="4000" dirty="0"/>
          </a:p>
        </p:txBody>
      </p:sp>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656383"/>
            <a:ext cx="8229470" cy="333683"/>
          </a:xfrm>
        </p:spPr>
        <p:txBody>
          <a:bodyPr/>
          <a:lstStyle/>
          <a:p>
            <a:r>
              <a:rPr lang="en-US" dirty="0"/>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5" name="Text Placeholder 4">
            <a:extLst>
              <a:ext uri="{FF2B5EF4-FFF2-40B4-BE49-F238E27FC236}">
                <a16:creationId xmlns:a16="http://schemas.microsoft.com/office/drawing/2014/main" id="{7388898B-03C8-4227-8BB3-3213ADE2D67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0DAE0F2-5EEF-4A9E-ACD7-3667AFA93F03}"/>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2109A75-1140-4B8F-A54D-249920163F4F}"/>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E4DC591D-6801-459D-ADA5-6285A5E20CC7}"/>
              </a:ext>
            </a:extLst>
          </p:cNvPr>
          <p:cNvSpPr>
            <a:spLocks noGrp="1"/>
          </p:cNvSpPr>
          <p:nvPr>
            <p:ph type="body" sz="quarter" idx="15"/>
          </p:nvPr>
        </p:nvSpPr>
        <p:spPr/>
        <p:txBody>
          <a:bodyPr/>
          <a:lstStyle/>
          <a:p>
            <a:endParaRPr lang="en-US"/>
          </a:p>
        </p:txBody>
      </p:sp>
      <p:grpSp>
        <p:nvGrpSpPr>
          <p:cNvPr id="1102" name="Group 1101">
            <a:extLst>
              <a:ext uri="{FF2B5EF4-FFF2-40B4-BE49-F238E27FC236}">
                <a16:creationId xmlns:a16="http://schemas.microsoft.com/office/drawing/2014/main" id="{E441BB0B-B195-DD44-AA21-00C883CFBB58}"/>
              </a:ext>
            </a:extLst>
          </p:cNvPr>
          <p:cNvGrpSpPr/>
          <p:nvPr/>
        </p:nvGrpSpPr>
        <p:grpSpPr>
          <a:xfrm>
            <a:off x="5480222" y="1551603"/>
            <a:ext cx="735573" cy="1742572"/>
            <a:chOff x="2327310" y="706444"/>
            <a:chExt cx="860439" cy="2038357"/>
          </a:xfrm>
        </p:grpSpPr>
        <p:sp>
          <p:nvSpPr>
            <p:cNvPr id="1103" name="Freeform 81">
              <a:extLst>
                <a:ext uri="{FF2B5EF4-FFF2-40B4-BE49-F238E27FC236}">
                  <a16:creationId xmlns:a16="http://schemas.microsoft.com/office/drawing/2014/main" id="{0C70AEC3-3A28-3642-BCD2-8310A1B54E7D}"/>
                </a:ext>
              </a:extLst>
            </p:cNvPr>
            <p:cNvSpPr>
              <a:spLocks/>
            </p:cNvSpPr>
            <p:nvPr/>
          </p:nvSpPr>
          <p:spPr bwMode="auto">
            <a:xfrm>
              <a:off x="2327310" y="2066936"/>
              <a:ext cx="860437" cy="508001"/>
            </a:xfrm>
            <a:custGeom>
              <a:avLst/>
              <a:gdLst>
                <a:gd name="T0" fmla="*/ 0 w 542"/>
                <a:gd name="T1" fmla="*/ 152 h 320"/>
                <a:gd name="T2" fmla="*/ 249 w 542"/>
                <a:gd name="T3" fmla="*/ 0 h 320"/>
                <a:gd name="T4" fmla="*/ 542 w 542"/>
                <a:gd name="T5" fmla="*/ 172 h 320"/>
                <a:gd name="T6" fmla="*/ 291 w 542"/>
                <a:gd name="T7" fmla="*/ 320 h 320"/>
                <a:gd name="T8" fmla="*/ 0 w 542"/>
                <a:gd name="T9" fmla="*/ 152 h 320"/>
              </a:gdLst>
              <a:ahLst/>
              <a:cxnLst>
                <a:cxn ang="0">
                  <a:pos x="T0" y="T1"/>
                </a:cxn>
                <a:cxn ang="0">
                  <a:pos x="T2" y="T3"/>
                </a:cxn>
                <a:cxn ang="0">
                  <a:pos x="T4" y="T5"/>
                </a:cxn>
                <a:cxn ang="0">
                  <a:pos x="T6" y="T7"/>
                </a:cxn>
                <a:cxn ang="0">
                  <a:pos x="T8" y="T9"/>
                </a:cxn>
              </a:cxnLst>
              <a:rect l="0" t="0" r="r" b="b"/>
              <a:pathLst>
                <a:path w="542" h="320">
                  <a:moveTo>
                    <a:pt x="0" y="152"/>
                  </a:moveTo>
                  <a:lnTo>
                    <a:pt x="249" y="0"/>
                  </a:lnTo>
                  <a:lnTo>
                    <a:pt x="542" y="172"/>
                  </a:lnTo>
                  <a:lnTo>
                    <a:pt x="291" y="320"/>
                  </a:lnTo>
                  <a:lnTo>
                    <a:pt x="0" y="152"/>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4" name="Freeform 82">
              <a:extLst>
                <a:ext uri="{FF2B5EF4-FFF2-40B4-BE49-F238E27FC236}">
                  <a16:creationId xmlns:a16="http://schemas.microsoft.com/office/drawing/2014/main" id="{0BFE3D31-496E-B045-9524-6DAF881D1157}"/>
                </a:ext>
              </a:extLst>
            </p:cNvPr>
            <p:cNvSpPr>
              <a:spLocks/>
            </p:cNvSpPr>
            <p:nvPr/>
          </p:nvSpPr>
          <p:spPr bwMode="auto">
            <a:xfrm>
              <a:off x="2381286" y="908057"/>
              <a:ext cx="407995" cy="1625605"/>
            </a:xfrm>
            <a:custGeom>
              <a:avLst/>
              <a:gdLst>
                <a:gd name="T0" fmla="*/ 2 w 257"/>
                <a:gd name="T1" fmla="*/ 882 h 1024"/>
                <a:gd name="T2" fmla="*/ 257 w 257"/>
                <a:gd name="T3" fmla="*/ 1024 h 1024"/>
                <a:gd name="T4" fmla="*/ 255 w 257"/>
                <a:gd name="T5" fmla="*/ 146 h 1024"/>
                <a:gd name="T6" fmla="*/ 0 w 257"/>
                <a:gd name="T7" fmla="*/ 0 h 1024"/>
                <a:gd name="T8" fmla="*/ 2 w 257"/>
                <a:gd name="T9" fmla="*/ 882 h 1024"/>
              </a:gdLst>
              <a:ahLst/>
              <a:cxnLst>
                <a:cxn ang="0">
                  <a:pos x="T0" y="T1"/>
                </a:cxn>
                <a:cxn ang="0">
                  <a:pos x="T2" y="T3"/>
                </a:cxn>
                <a:cxn ang="0">
                  <a:pos x="T4" y="T5"/>
                </a:cxn>
                <a:cxn ang="0">
                  <a:pos x="T6" y="T7"/>
                </a:cxn>
                <a:cxn ang="0">
                  <a:pos x="T8" y="T9"/>
                </a:cxn>
              </a:cxnLst>
              <a:rect l="0" t="0" r="r" b="b"/>
              <a:pathLst>
                <a:path w="257" h="1024">
                  <a:moveTo>
                    <a:pt x="2" y="882"/>
                  </a:moveTo>
                  <a:lnTo>
                    <a:pt x="257" y="1024"/>
                  </a:lnTo>
                  <a:lnTo>
                    <a:pt x="255" y="146"/>
                  </a:lnTo>
                  <a:lnTo>
                    <a:pt x="0" y="0"/>
                  </a:lnTo>
                  <a:lnTo>
                    <a:pt x="2" y="882"/>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5" name="Freeform 83">
              <a:extLst>
                <a:ext uri="{FF2B5EF4-FFF2-40B4-BE49-F238E27FC236}">
                  <a16:creationId xmlns:a16="http://schemas.microsoft.com/office/drawing/2014/main" id="{45240BB3-0F59-0A4B-8492-B44D99BAF0AA}"/>
                </a:ext>
              </a:extLst>
            </p:cNvPr>
            <p:cNvSpPr>
              <a:spLocks/>
            </p:cNvSpPr>
            <p:nvPr/>
          </p:nvSpPr>
          <p:spPr bwMode="auto">
            <a:xfrm>
              <a:off x="2786104" y="942982"/>
              <a:ext cx="341319" cy="1590681"/>
            </a:xfrm>
            <a:custGeom>
              <a:avLst/>
              <a:gdLst>
                <a:gd name="T0" fmla="*/ 0 w 215"/>
                <a:gd name="T1" fmla="*/ 124 h 1002"/>
                <a:gd name="T2" fmla="*/ 215 w 215"/>
                <a:gd name="T3" fmla="*/ 0 h 1002"/>
                <a:gd name="T4" fmla="*/ 215 w 215"/>
                <a:gd name="T5" fmla="*/ 880 h 1002"/>
                <a:gd name="T6" fmla="*/ 2 w 215"/>
                <a:gd name="T7" fmla="*/ 1002 h 1002"/>
                <a:gd name="T8" fmla="*/ 0 w 215"/>
                <a:gd name="T9" fmla="*/ 124 h 1002"/>
              </a:gdLst>
              <a:ahLst/>
              <a:cxnLst>
                <a:cxn ang="0">
                  <a:pos x="T0" y="T1"/>
                </a:cxn>
                <a:cxn ang="0">
                  <a:pos x="T2" y="T3"/>
                </a:cxn>
                <a:cxn ang="0">
                  <a:pos x="T4" y="T5"/>
                </a:cxn>
                <a:cxn ang="0">
                  <a:pos x="T6" y="T7"/>
                </a:cxn>
                <a:cxn ang="0">
                  <a:pos x="T8" y="T9"/>
                </a:cxn>
              </a:cxnLst>
              <a:rect l="0" t="0" r="r" b="b"/>
              <a:pathLst>
                <a:path w="215" h="1002">
                  <a:moveTo>
                    <a:pt x="0" y="124"/>
                  </a:moveTo>
                  <a:lnTo>
                    <a:pt x="215" y="0"/>
                  </a:lnTo>
                  <a:lnTo>
                    <a:pt x="215" y="880"/>
                  </a:lnTo>
                  <a:lnTo>
                    <a:pt x="2" y="1002"/>
                  </a:lnTo>
                  <a:lnTo>
                    <a:pt x="0" y="124"/>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6" name="Freeform 84">
              <a:extLst>
                <a:ext uri="{FF2B5EF4-FFF2-40B4-BE49-F238E27FC236}">
                  <a16:creationId xmlns:a16="http://schemas.microsoft.com/office/drawing/2014/main" id="{4E65F9C0-3203-6141-9088-05D8C2E65472}"/>
                </a:ext>
              </a:extLst>
            </p:cNvPr>
            <p:cNvSpPr>
              <a:spLocks/>
            </p:cNvSpPr>
            <p:nvPr/>
          </p:nvSpPr>
          <p:spPr bwMode="auto">
            <a:xfrm>
              <a:off x="2327310" y="2308237"/>
              <a:ext cx="461971" cy="436564"/>
            </a:xfrm>
            <a:custGeom>
              <a:avLst/>
              <a:gdLst>
                <a:gd name="T0" fmla="*/ 0 w 291"/>
                <a:gd name="T1" fmla="*/ 111 h 275"/>
                <a:gd name="T2" fmla="*/ 291 w 291"/>
                <a:gd name="T3" fmla="*/ 275 h 275"/>
                <a:gd name="T4" fmla="*/ 291 w 291"/>
                <a:gd name="T5" fmla="*/ 168 h 275"/>
                <a:gd name="T6" fmla="*/ 0 w 291"/>
                <a:gd name="T7" fmla="*/ 0 h 275"/>
                <a:gd name="T8" fmla="*/ 0 w 291"/>
                <a:gd name="T9" fmla="*/ 111 h 275"/>
              </a:gdLst>
              <a:ahLst/>
              <a:cxnLst>
                <a:cxn ang="0">
                  <a:pos x="T0" y="T1"/>
                </a:cxn>
                <a:cxn ang="0">
                  <a:pos x="T2" y="T3"/>
                </a:cxn>
                <a:cxn ang="0">
                  <a:pos x="T4" y="T5"/>
                </a:cxn>
                <a:cxn ang="0">
                  <a:pos x="T6" y="T7"/>
                </a:cxn>
                <a:cxn ang="0">
                  <a:pos x="T8" y="T9"/>
                </a:cxn>
              </a:cxnLst>
              <a:rect l="0" t="0" r="r" b="b"/>
              <a:pathLst>
                <a:path w="291" h="275">
                  <a:moveTo>
                    <a:pt x="0" y="111"/>
                  </a:moveTo>
                  <a:lnTo>
                    <a:pt x="291" y="275"/>
                  </a:lnTo>
                  <a:lnTo>
                    <a:pt x="291" y="168"/>
                  </a:lnTo>
                  <a:lnTo>
                    <a:pt x="0" y="0"/>
                  </a:lnTo>
                  <a:lnTo>
                    <a:pt x="0" y="111"/>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7" name="Freeform 85">
              <a:extLst>
                <a:ext uri="{FF2B5EF4-FFF2-40B4-BE49-F238E27FC236}">
                  <a16:creationId xmlns:a16="http://schemas.microsoft.com/office/drawing/2014/main" id="{F03C164D-0779-864B-A20B-A2BE227E9A29}"/>
                </a:ext>
              </a:extLst>
            </p:cNvPr>
            <p:cNvSpPr>
              <a:spLocks/>
            </p:cNvSpPr>
            <p:nvPr/>
          </p:nvSpPr>
          <p:spPr bwMode="auto">
            <a:xfrm>
              <a:off x="2789281" y="2339986"/>
              <a:ext cx="398468" cy="404815"/>
            </a:xfrm>
            <a:custGeom>
              <a:avLst/>
              <a:gdLst>
                <a:gd name="T0" fmla="*/ 0 w 251"/>
                <a:gd name="T1" fmla="*/ 148 h 255"/>
                <a:gd name="T2" fmla="*/ 251 w 251"/>
                <a:gd name="T3" fmla="*/ 0 h 255"/>
                <a:gd name="T4" fmla="*/ 251 w 251"/>
                <a:gd name="T5" fmla="*/ 111 h 255"/>
                <a:gd name="T6" fmla="*/ 0 w 251"/>
                <a:gd name="T7" fmla="*/ 255 h 255"/>
                <a:gd name="T8" fmla="*/ 0 w 251"/>
                <a:gd name="T9" fmla="*/ 148 h 255"/>
              </a:gdLst>
              <a:ahLst/>
              <a:cxnLst>
                <a:cxn ang="0">
                  <a:pos x="T0" y="T1"/>
                </a:cxn>
                <a:cxn ang="0">
                  <a:pos x="T2" y="T3"/>
                </a:cxn>
                <a:cxn ang="0">
                  <a:pos x="T4" y="T5"/>
                </a:cxn>
                <a:cxn ang="0">
                  <a:pos x="T6" y="T7"/>
                </a:cxn>
                <a:cxn ang="0">
                  <a:pos x="T8" y="T9"/>
                </a:cxn>
              </a:cxnLst>
              <a:rect l="0" t="0" r="r" b="b"/>
              <a:pathLst>
                <a:path w="251" h="255">
                  <a:moveTo>
                    <a:pt x="0" y="148"/>
                  </a:moveTo>
                  <a:lnTo>
                    <a:pt x="251" y="0"/>
                  </a:lnTo>
                  <a:lnTo>
                    <a:pt x="251" y="111"/>
                  </a:lnTo>
                  <a:lnTo>
                    <a:pt x="0" y="255"/>
                  </a:lnTo>
                  <a:lnTo>
                    <a:pt x="0" y="148"/>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8" name="Freeform 86">
              <a:extLst>
                <a:ext uri="{FF2B5EF4-FFF2-40B4-BE49-F238E27FC236}">
                  <a16:creationId xmlns:a16="http://schemas.microsoft.com/office/drawing/2014/main" id="{FFEE3817-FF5F-204B-8764-8527328318E5}"/>
                </a:ext>
              </a:extLst>
            </p:cNvPr>
            <p:cNvSpPr>
              <a:spLocks/>
            </p:cNvSpPr>
            <p:nvPr/>
          </p:nvSpPr>
          <p:spPr bwMode="auto">
            <a:xfrm>
              <a:off x="2381286" y="706444"/>
              <a:ext cx="746137" cy="433390"/>
            </a:xfrm>
            <a:custGeom>
              <a:avLst/>
              <a:gdLst>
                <a:gd name="T0" fmla="*/ 0 w 470"/>
                <a:gd name="T1" fmla="*/ 127 h 273"/>
                <a:gd name="T2" fmla="*/ 219 w 470"/>
                <a:gd name="T3" fmla="*/ 0 h 273"/>
                <a:gd name="T4" fmla="*/ 470 w 470"/>
                <a:gd name="T5" fmla="*/ 149 h 273"/>
                <a:gd name="T6" fmla="*/ 255 w 470"/>
                <a:gd name="T7" fmla="*/ 273 h 273"/>
                <a:gd name="T8" fmla="*/ 13 w 470"/>
                <a:gd name="T9" fmla="*/ 133 h 273"/>
                <a:gd name="T10" fmla="*/ 0 w 470"/>
                <a:gd name="T11" fmla="*/ 127 h 273"/>
              </a:gdLst>
              <a:ahLst/>
              <a:cxnLst>
                <a:cxn ang="0">
                  <a:pos x="T0" y="T1"/>
                </a:cxn>
                <a:cxn ang="0">
                  <a:pos x="T2" y="T3"/>
                </a:cxn>
                <a:cxn ang="0">
                  <a:pos x="T4" y="T5"/>
                </a:cxn>
                <a:cxn ang="0">
                  <a:pos x="T6" y="T7"/>
                </a:cxn>
                <a:cxn ang="0">
                  <a:pos x="T8" y="T9"/>
                </a:cxn>
                <a:cxn ang="0">
                  <a:pos x="T10" y="T11"/>
                </a:cxn>
              </a:cxnLst>
              <a:rect l="0" t="0" r="r" b="b"/>
              <a:pathLst>
                <a:path w="470" h="273">
                  <a:moveTo>
                    <a:pt x="0" y="127"/>
                  </a:moveTo>
                  <a:lnTo>
                    <a:pt x="219" y="0"/>
                  </a:lnTo>
                  <a:lnTo>
                    <a:pt x="470" y="149"/>
                  </a:lnTo>
                  <a:lnTo>
                    <a:pt x="255" y="273"/>
                  </a:lnTo>
                  <a:lnTo>
                    <a:pt x="13" y="133"/>
                  </a:lnTo>
                  <a:lnTo>
                    <a:pt x="0" y="127"/>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09" name="Freeform 87">
              <a:extLst>
                <a:ext uri="{FF2B5EF4-FFF2-40B4-BE49-F238E27FC236}">
                  <a16:creationId xmlns:a16="http://schemas.microsoft.com/office/drawing/2014/main" id="{4D56F555-FB30-3C4B-8681-B6D914823442}"/>
                </a:ext>
              </a:extLst>
            </p:cNvPr>
            <p:cNvSpPr>
              <a:spLocks/>
            </p:cNvSpPr>
            <p:nvPr/>
          </p:nvSpPr>
          <p:spPr bwMode="auto">
            <a:xfrm>
              <a:off x="2416211" y="977907"/>
              <a:ext cx="77789" cy="236539"/>
            </a:xfrm>
            <a:custGeom>
              <a:avLst/>
              <a:gdLst>
                <a:gd name="T0" fmla="*/ 49 w 49"/>
                <a:gd name="T1" fmla="*/ 149 h 149"/>
                <a:gd name="T2" fmla="*/ 0 w 49"/>
                <a:gd name="T3" fmla="*/ 122 h 149"/>
                <a:gd name="T4" fmla="*/ 0 w 49"/>
                <a:gd name="T5" fmla="*/ 0 h 149"/>
                <a:gd name="T6" fmla="*/ 49 w 49"/>
                <a:gd name="T7" fmla="*/ 29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9"/>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0" name="Freeform 88">
              <a:extLst>
                <a:ext uri="{FF2B5EF4-FFF2-40B4-BE49-F238E27FC236}">
                  <a16:creationId xmlns:a16="http://schemas.microsoft.com/office/drawing/2014/main" id="{0C5369F1-A344-8B48-9BB3-95DB43C2E800}"/>
                </a:ext>
              </a:extLst>
            </p:cNvPr>
            <p:cNvSpPr>
              <a:spLocks/>
            </p:cNvSpPr>
            <p:nvPr/>
          </p:nvSpPr>
          <p:spPr bwMode="auto">
            <a:xfrm>
              <a:off x="2416211" y="977907"/>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1" name="Freeform 89">
              <a:extLst>
                <a:ext uri="{FF2B5EF4-FFF2-40B4-BE49-F238E27FC236}">
                  <a16:creationId xmlns:a16="http://schemas.microsoft.com/office/drawing/2014/main" id="{0D665A89-C07F-2F43-95BA-7185EB9454D5}"/>
                </a:ext>
              </a:extLst>
            </p:cNvPr>
            <p:cNvSpPr>
              <a:spLocks/>
            </p:cNvSpPr>
            <p:nvPr/>
          </p:nvSpPr>
          <p:spPr bwMode="auto">
            <a:xfrm>
              <a:off x="2416211" y="1266833"/>
              <a:ext cx="77789" cy="236539"/>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2" name="Freeform 90">
              <a:extLst>
                <a:ext uri="{FF2B5EF4-FFF2-40B4-BE49-F238E27FC236}">
                  <a16:creationId xmlns:a16="http://schemas.microsoft.com/office/drawing/2014/main" id="{7E43E374-9CED-634D-8673-27E25B39997F}"/>
                </a:ext>
              </a:extLst>
            </p:cNvPr>
            <p:cNvSpPr>
              <a:spLocks/>
            </p:cNvSpPr>
            <p:nvPr/>
          </p:nvSpPr>
          <p:spPr bwMode="auto">
            <a:xfrm>
              <a:off x="2416211" y="1266833"/>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3" name="Freeform 91">
              <a:extLst>
                <a:ext uri="{FF2B5EF4-FFF2-40B4-BE49-F238E27FC236}">
                  <a16:creationId xmlns:a16="http://schemas.microsoft.com/office/drawing/2014/main" id="{DE948A09-401F-D74C-9E80-EEC3D7449F8C}"/>
                </a:ext>
              </a:extLst>
            </p:cNvPr>
            <p:cNvSpPr>
              <a:spLocks/>
            </p:cNvSpPr>
            <p:nvPr/>
          </p:nvSpPr>
          <p:spPr bwMode="auto">
            <a:xfrm>
              <a:off x="2416211" y="1552583"/>
              <a:ext cx="77789" cy="236539"/>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4" name="Freeform 92">
              <a:extLst>
                <a:ext uri="{FF2B5EF4-FFF2-40B4-BE49-F238E27FC236}">
                  <a16:creationId xmlns:a16="http://schemas.microsoft.com/office/drawing/2014/main" id="{E8E4F484-7D0C-AB4E-8BC7-B9D6667A1837}"/>
                </a:ext>
              </a:extLst>
            </p:cNvPr>
            <p:cNvSpPr>
              <a:spLocks/>
            </p:cNvSpPr>
            <p:nvPr/>
          </p:nvSpPr>
          <p:spPr bwMode="auto">
            <a:xfrm>
              <a:off x="2416211" y="1552583"/>
              <a:ext cx="20638" cy="193675"/>
            </a:xfrm>
            <a:custGeom>
              <a:avLst/>
              <a:gdLst>
                <a:gd name="T0" fmla="*/ 13 w 13"/>
                <a:gd name="T1" fmla="*/ 116 h 122"/>
                <a:gd name="T2" fmla="*/ 0 w 13"/>
                <a:gd name="T3" fmla="*/ 122 h 122"/>
                <a:gd name="T4" fmla="*/ 0 w 13"/>
                <a:gd name="T5" fmla="*/ 0 h 122"/>
                <a:gd name="T6" fmla="*/ 13 w 13"/>
                <a:gd name="T7" fmla="*/ 7 h 122"/>
                <a:gd name="T8" fmla="*/ 13 w 13"/>
                <a:gd name="T9" fmla="*/ 116 h 122"/>
              </a:gdLst>
              <a:ahLst/>
              <a:cxnLst>
                <a:cxn ang="0">
                  <a:pos x="T0" y="T1"/>
                </a:cxn>
                <a:cxn ang="0">
                  <a:pos x="T2" y="T3"/>
                </a:cxn>
                <a:cxn ang="0">
                  <a:pos x="T4" y="T5"/>
                </a:cxn>
                <a:cxn ang="0">
                  <a:pos x="T6" y="T7"/>
                </a:cxn>
                <a:cxn ang="0">
                  <a:pos x="T8" y="T9"/>
                </a:cxn>
              </a:cxnLst>
              <a:rect l="0" t="0" r="r" b="b"/>
              <a:pathLst>
                <a:path w="13" h="122">
                  <a:moveTo>
                    <a:pt x="13" y="116"/>
                  </a:moveTo>
                  <a:lnTo>
                    <a:pt x="0" y="122"/>
                  </a:lnTo>
                  <a:lnTo>
                    <a:pt x="0" y="0"/>
                  </a:lnTo>
                  <a:lnTo>
                    <a:pt x="13" y="7"/>
                  </a:lnTo>
                  <a:lnTo>
                    <a:pt x="13"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5" name="Freeform 93">
              <a:extLst>
                <a:ext uri="{FF2B5EF4-FFF2-40B4-BE49-F238E27FC236}">
                  <a16:creationId xmlns:a16="http://schemas.microsoft.com/office/drawing/2014/main" id="{E52D7582-E29B-8C40-B17A-3020F84CDB75}"/>
                </a:ext>
              </a:extLst>
            </p:cNvPr>
            <p:cNvSpPr>
              <a:spLocks/>
            </p:cNvSpPr>
            <p:nvPr/>
          </p:nvSpPr>
          <p:spPr bwMode="auto">
            <a:xfrm>
              <a:off x="2416209" y="1841509"/>
              <a:ext cx="77789" cy="233364"/>
            </a:xfrm>
            <a:custGeom>
              <a:avLst/>
              <a:gdLst>
                <a:gd name="T0" fmla="*/ 49 w 49"/>
                <a:gd name="T1" fmla="*/ 147 h 147"/>
                <a:gd name="T2" fmla="*/ 0 w 49"/>
                <a:gd name="T3" fmla="*/ 120 h 147"/>
                <a:gd name="T4" fmla="*/ 0 w 49"/>
                <a:gd name="T5" fmla="*/ 0 h 147"/>
                <a:gd name="T6" fmla="*/ 49 w 49"/>
                <a:gd name="T7" fmla="*/ 27 h 147"/>
                <a:gd name="T8" fmla="*/ 49 w 49"/>
                <a:gd name="T9" fmla="*/ 147 h 147"/>
              </a:gdLst>
              <a:ahLst/>
              <a:cxnLst>
                <a:cxn ang="0">
                  <a:pos x="T0" y="T1"/>
                </a:cxn>
                <a:cxn ang="0">
                  <a:pos x="T2" y="T3"/>
                </a:cxn>
                <a:cxn ang="0">
                  <a:pos x="T4" y="T5"/>
                </a:cxn>
                <a:cxn ang="0">
                  <a:pos x="T6" y="T7"/>
                </a:cxn>
                <a:cxn ang="0">
                  <a:pos x="T8" y="T9"/>
                </a:cxn>
              </a:cxnLst>
              <a:rect l="0" t="0" r="r" b="b"/>
              <a:pathLst>
                <a:path w="49" h="147">
                  <a:moveTo>
                    <a:pt x="49" y="147"/>
                  </a:moveTo>
                  <a:lnTo>
                    <a:pt x="0" y="120"/>
                  </a:lnTo>
                  <a:lnTo>
                    <a:pt x="0" y="0"/>
                  </a:lnTo>
                  <a:lnTo>
                    <a:pt x="49" y="27"/>
                  </a:lnTo>
                  <a:lnTo>
                    <a:pt x="49"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6" name="Freeform 94">
              <a:extLst>
                <a:ext uri="{FF2B5EF4-FFF2-40B4-BE49-F238E27FC236}">
                  <a16:creationId xmlns:a16="http://schemas.microsoft.com/office/drawing/2014/main" id="{3A5B6EE1-8EB9-3F4E-B74D-77C877892B9A}"/>
                </a:ext>
              </a:extLst>
            </p:cNvPr>
            <p:cNvSpPr>
              <a:spLocks/>
            </p:cNvSpPr>
            <p:nvPr/>
          </p:nvSpPr>
          <p:spPr bwMode="auto">
            <a:xfrm>
              <a:off x="2416211" y="1841509"/>
              <a:ext cx="20638" cy="190500"/>
            </a:xfrm>
            <a:custGeom>
              <a:avLst/>
              <a:gdLst>
                <a:gd name="T0" fmla="*/ 13 w 13"/>
                <a:gd name="T1" fmla="*/ 114 h 120"/>
                <a:gd name="T2" fmla="*/ 0 w 13"/>
                <a:gd name="T3" fmla="*/ 120 h 120"/>
                <a:gd name="T4" fmla="*/ 0 w 13"/>
                <a:gd name="T5" fmla="*/ 0 h 120"/>
                <a:gd name="T6" fmla="*/ 13 w 13"/>
                <a:gd name="T7" fmla="*/ 7 h 120"/>
                <a:gd name="T8" fmla="*/ 13 w 13"/>
                <a:gd name="T9" fmla="*/ 114 h 120"/>
              </a:gdLst>
              <a:ahLst/>
              <a:cxnLst>
                <a:cxn ang="0">
                  <a:pos x="T0" y="T1"/>
                </a:cxn>
                <a:cxn ang="0">
                  <a:pos x="T2" y="T3"/>
                </a:cxn>
                <a:cxn ang="0">
                  <a:pos x="T4" y="T5"/>
                </a:cxn>
                <a:cxn ang="0">
                  <a:pos x="T6" y="T7"/>
                </a:cxn>
                <a:cxn ang="0">
                  <a:pos x="T8" y="T9"/>
                </a:cxn>
              </a:cxnLst>
              <a:rect l="0" t="0" r="r" b="b"/>
              <a:pathLst>
                <a:path w="13" h="120">
                  <a:moveTo>
                    <a:pt x="13" y="114"/>
                  </a:moveTo>
                  <a:lnTo>
                    <a:pt x="0" y="120"/>
                  </a:lnTo>
                  <a:lnTo>
                    <a:pt x="0" y="0"/>
                  </a:lnTo>
                  <a:lnTo>
                    <a:pt x="13" y="7"/>
                  </a:lnTo>
                  <a:lnTo>
                    <a:pt x="13" y="114"/>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7" name="Freeform 95">
              <a:extLst>
                <a:ext uri="{FF2B5EF4-FFF2-40B4-BE49-F238E27FC236}">
                  <a16:creationId xmlns:a16="http://schemas.microsoft.com/office/drawing/2014/main" id="{46C8DA46-2F35-F744-AD76-3BA84DF82CCF}"/>
                </a:ext>
              </a:extLst>
            </p:cNvPr>
            <p:cNvSpPr>
              <a:spLocks/>
            </p:cNvSpPr>
            <p:nvPr/>
          </p:nvSpPr>
          <p:spPr bwMode="auto">
            <a:xfrm>
              <a:off x="2544801" y="1047757"/>
              <a:ext cx="74614" cy="236539"/>
            </a:xfrm>
            <a:custGeom>
              <a:avLst/>
              <a:gdLst>
                <a:gd name="T0" fmla="*/ 47 w 47"/>
                <a:gd name="T1" fmla="*/ 149 h 149"/>
                <a:gd name="T2" fmla="*/ 0 w 47"/>
                <a:gd name="T3" fmla="*/ 123 h 149"/>
                <a:gd name="T4" fmla="*/ 0 w 47"/>
                <a:gd name="T5" fmla="*/ 0 h 149"/>
                <a:gd name="T6" fmla="*/ 47 w 47"/>
                <a:gd name="T7" fmla="*/ 29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3"/>
                  </a:lnTo>
                  <a:lnTo>
                    <a:pt x="0" y="0"/>
                  </a:lnTo>
                  <a:lnTo>
                    <a:pt x="47" y="29"/>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8" name="Freeform 96">
              <a:extLst>
                <a:ext uri="{FF2B5EF4-FFF2-40B4-BE49-F238E27FC236}">
                  <a16:creationId xmlns:a16="http://schemas.microsoft.com/office/drawing/2014/main" id="{FEFC7F1C-7B68-B441-9A86-2398E02A7246}"/>
                </a:ext>
              </a:extLst>
            </p:cNvPr>
            <p:cNvSpPr>
              <a:spLocks/>
            </p:cNvSpPr>
            <p:nvPr/>
          </p:nvSpPr>
          <p:spPr bwMode="auto">
            <a:xfrm>
              <a:off x="2544801" y="1047757"/>
              <a:ext cx="17463" cy="195264"/>
            </a:xfrm>
            <a:custGeom>
              <a:avLst/>
              <a:gdLst>
                <a:gd name="T0" fmla="*/ 11 w 11"/>
                <a:gd name="T1" fmla="*/ 116 h 123"/>
                <a:gd name="T2" fmla="*/ 0 w 11"/>
                <a:gd name="T3" fmla="*/ 123 h 123"/>
                <a:gd name="T4" fmla="*/ 0 w 11"/>
                <a:gd name="T5" fmla="*/ 0 h 123"/>
                <a:gd name="T6" fmla="*/ 11 w 11"/>
                <a:gd name="T7" fmla="*/ 9 h 123"/>
                <a:gd name="T8" fmla="*/ 11 w 11"/>
                <a:gd name="T9" fmla="*/ 116 h 123"/>
              </a:gdLst>
              <a:ahLst/>
              <a:cxnLst>
                <a:cxn ang="0">
                  <a:pos x="T0" y="T1"/>
                </a:cxn>
                <a:cxn ang="0">
                  <a:pos x="T2" y="T3"/>
                </a:cxn>
                <a:cxn ang="0">
                  <a:pos x="T4" y="T5"/>
                </a:cxn>
                <a:cxn ang="0">
                  <a:pos x="T6" y="T7"/>
                </a:cxn>
                <a:cxn ang="0">
                  <a:pos x="T8" y="T9"/>
                </a:cxn>
              </a:cxnLst>
              <a:rect l="0" t="0" r="r" b="b"/>
              <a:pathLst>
                <a:path w="11" h="123">
                  <a:moveTo>
                    <a:pt x="11" y="116"/>
                  </a:moveTo>
                  <a:lnTo>
                    <a:pt x="0" y="123"/>
                  </a:lnTo>
                  <a:lnTo>
                    <a:pt x="0" y="0"/>
                  </a:lnTo>
                  <a:lnTo>
                    <a:pt x="11" y="9"/>
                  </a:lnTo>
                  <a:lnTo>
                    <a:pt x="11"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19" name="Freeform 97">
              <a:extLst>
                <a:ext uri="{FF2B5EF4-FFF2-40B4-BE49-F238E27FC236}">
                  <a16:creationId xmlns:a16="http://schemas.microsoft.com/office/drawing/2014/main" id="{61F521F4-1BD9-494A-9BAD-2A8F5200EB35}"/>
                </a:ext>
              </a:extLst>
            </p:cNvPr>
            <p:cNvSpPr>
              <a:spLocks/>
            </p:cNvSpPr>
            <p:nvPr/>
          </p:nvSpPr>
          <p:spPr bwMode="auto">
            <a:xfrm>
              <a:off x="2544801" y="1338272"/>
              <a:ext cx="74614" cy="234951"/>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0" name="Freeform 98">
              <a:extLst>
                <a:ext uri="{FF2B5EF4-FFF2-40B4-BE49-F238E27FC236}">
                  <a16:creationId xmlns:a16="http://schemas.microsoft.com/office/drawing/2014/main" id="{BBF82EDB-0014-5147-B31E-7CAC195EBE2A}"/>
                </a:ext>
              </a:extLst>
            </p:cNvPr>
            <p:cNvSpPr>
              <a:spLocks/>
            </p:cNvSpPr>
            <p:nvPr/>
          </p:nvSpPr>
          <p:spPr bwMode="auto">
            <a:xfrm>
              <a:off x="2544801" y="1338272"/>
              <a:ext cx="17463" cy="193675"/>
            </a:xfrm>
            <a:custGeom>
              <a:avLst/>
              <a:gdLst>
                <a:gd name="T0" fmla="*/ 11 w 11"/>
                <a:gd name="T1" fmla="*/ 113 h 122"/>
                <a:gd name="T2" fmla="*/ 0 w 11"/>
                <a:gd name="T3" fmla="*/ 122 h 122"/>
                <a:gd name="T4" fmla="*/ 0 w 11"/>
                <a:gd name="T5" fmla="*/ 0 h 122"/>
                <a:gd name="T6" fmla="*/ 11 w 11"/>
                <a:gd name="T7" fmla="*/ 6 h 122"/>
                <a:gd name="T8" fmla="*/ 11 w 11"/>
                <a:gd name="T9" fmla="*/ 113 h 122"/>
              </a:gdLst>
              <a:ahLst/>
              <a:cxnLst>
                <a:cxn ang="0">
                  <a:pos x="T0" y="T1"/>
                </a:cxn>
                <a:cxn ang="0">
                  <a:pos x="T2" y="T3"/>
                </a:cxn>
                <a:cxn ang="0">
                  <a:pos x="T4" y="T5"/>
                </a:cxn>
                <a:cxn ang="0">
                  <a:pos x="T6" y="T7"/>
                </a:cxn>
                <a:cxn ang="0">
                  <a:pos x="T8" y="T9"/>
                </a:cxn>
              </a:cxnLst>
              <a:rect l="0" t="0" r="r" b="b"/>
              <a:pathLst>
                <a:path w="11" h="122">
                  <a:moveTo>
                    <a:pt x="11" y="113"/>
                  </a:moveTo>
                  <a:lnTo>
                    <a:pt x="0" y="122"/>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1" name="Freeform 99">
              <a:extLst>
                <a:ext uri="{FF2B5EF4-FFF2-40B4-BE49-F238E27FC236}">
                  <a16:creationId xmlns:a16="http://schemas.microsoft.com/office/drawing/2014/main" id="{94BF5611-A815-9141-B565-55D0558C83B1}"/>
                </a:ext>
              </a:extLst>
            </p:cNvPr>
            <p:cNvSpPr>
              <a:spLocks/>
            </p:cNvSpPr>
            <p:nvPr/>
          </p:nvSpPr>
          <p:spPr bwMode="auto">
            <a:xfrm>
              <a:off x="2544801" y="1624021"/>
              <a:ext cx="74614" cy="234951"/>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2" name="Freeform 100">
              <a:extLst>
                <a:ext uri="{FF2B5EF4-FFF2-40B4-BE49-F238E27FC236}">
                  <a16:creationId xmlns:a16="http://schemas.microsoft.com/office/drawing/2014/main" id="{BB6A1591-1A92-D94D-9EC2-1D53182192F7}"/>
                </a:ext>
              </a:extLst>
            </p:cNvPr>
            <p:cNvSpPr>
              <a:spLocks/>
            </p:cNvSpPr>
            <p:nvPr/>
          </p:nvSpPr>
          <p:spPr bwMode="auto">
            <a:xfrm>
              <a:off x="2544801" y="1624021"/>
              <a:ext cx="17463" cy="193675"/>
            </a:xfrm>
            <a:custGeom>
              <a:avLst/>
              <a:gdLst>
                <a:gd name="T0" fmla="*/ 11 w 11"/>
                <a:gd name="T1" fmla="*/ 115 h 122"/>
                <a:gd name="T2" fmla="*/ 0 w 11"/>
                <a:gd name="T3" fmla="*/ 122 h 122"/>
                <a:gd name="T4" fmla="*/ 0 w 11"/>
                <a:gd name="T5" fmla="*/ 0 h 122"/>
                <a:gd name="T6" fmla="*/ 11 w 11"/>
                <a:gd name="T7" fmla="*/ 6 h 122"/>
                <a:gd name="T8" fmla="*/ 11 w 11"/>
                <a:gd name="T9" fmla="*/ 115 h 122"/>
              </a:gdLst>
              <a:ahLst/>
              <a:cxnLst>
                <a:cxn ang="0">
                  <a:pos x="T0" y="T1"/>
                </a:cxn>
                <a:cxn ang="0">
                  <a:pos x="T2" y="T3"/>
                </a:cxn>
                <a:cxn ang="0">
                  <a:pos x="T4" y="T5"/>
                </a:cxn>
                <a:cxn ang="0">
                  <a:pos x="T6" y="T7"/>
                </a:cxn>
                <a:cxn ang="0">
                  <a:pos x="T8" y="T9"/>
                </a:cxn>
              </a:cxnLst>
              <a:rect l="0" t="0" r="r" b="b"/>
              <a:pathLst>
                <a:path w="11" h="122">
                  <a:moveTo>
                    <a:pt x="11" y="115"/>
                  </a:moveTo>
                  <a:lnTo>
                    <a:pt x="0" y="122"/>
                  </a:lnTo>
                  <a:lnTo>
                    <a:pt x="0" y="0"/>
                  </a:lnTo>
                  <a:lnTo>
                    <a:pt x="11" y="6"/>
                  </a:lnTo>
                  <a:lnTo>
                    <a:pt x="11"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3" name="Freeform 101">
              <a:extLst>
                <a:ext uri="{FF2B5EF4-FFF2-40B4-BE49-F238E27FC236}">
                  <a16:creationId xmlns:a16="http://schemas.microsoft.com/office/drawing/2014/main" id="{32461E2A-EF14-BA4A-BFC4-33C2DB7A61EA}"/>
                </a:ext>
              </a:extLst>
            </p:cNvPr>
            <p:cNvSpPr>
              <a:spLocks/>
            </p:cNvSpPr>
            <p:nvPr/>
          </p:nvSpPr>
          <p:spPr bwMode="auto">
            <a:xfrm>
              <a:off x="2544801" y="1912948"/>
              <a:ext cx="74614" cy="231776"/>
            </a:xfrm>
            <a:custGeom>
              <a:avLst/>
              <a:gdLst>
                <a:gd name="T0" fmla="*/ 47 w 47"/>
                <a:gd name="T1" fmla="*/ 146 h 146"/>
                <a:gd name="T2" fmla="*/ 0 w 47"/>
                <a:gd name="T3" fmla="*/ 120 h 146"/>
                <a:gd name="T4" fmla="*/ 0 w 47"/>
                <a:gd name="T5" fmla="*/ 0 h 146"/>
                <a:gd name="T6" fmla="*/ 47 w 47"/>
                <a:gd name="T7" fmla="*/ 26 h 146"/>
                <a:gd name="T8" fmla="*/ 47 w 47"/>
                <a:gd name="T9" fmla="*/ 146 h 146"/>
              </a:gdLst>
              <a:ahLst/>
              <a:cxnLst>
                <a:cxn ang="0">
                  <a:pos x="T0" y="T1"/>
                </a:cxn>
                <a:cxn ang="0">
                  <a:pos x="T2" y="T3"/>
                </a:cxn>
                <a:cxn ang="0">
                  <a:pos x="T4" y="T5"/>
                </a:cxn>
                <a:cxn ang="0">
                  <a:pos x="T6" y="T7"/>
                </a:cxn>
                <a:cxn ang="0">
                  <a:pos x="T8" y="T9"/>
                </a:cxn>
              </a:cxnLst>
              <a:rect l="0" t="0" r="r" b="b"/>
              <a:pathLst>
                <a:path w="47" h="146">
                  <a:moveTo>
                    <a:pt x="47" y="146"/>
                  </a:moveTo>
                  <a:lnTo>
                    <a:pt x="0" y="120"/>
                  </a:lnTo>
                  <a:lnTo>
                    <a:pt x="0" y="0"/>
                  </a:lnTo>
                  <a:lnTo>
                    <a:pt x="47" y="26"/>
                  </a:lnTo>
                  <a:lnTo>
                    <a:pt x="47" y="146"/>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4" name="Freeform 102">
              <a:extLst>
                <a:ext uri="{FF2B5EF4-FFF2-40B4-BE49-F238E27FC236}">
                  <a16:creationId xmlns:a16="http://schemas.microsoft.com/office/drawing/2014/main" id="{051B8161-BFD2-364C-8E65-8A83CFC3F451}"/>
                </a:ext>
              </a:extLst>
            </p:cNvPr>
            <p:cNvSpPr>
              <a:spLocks/>
            </p:cNvSpPr>
            <p:nvPr/>
          </p:nvSpPr>
          <p:spPr bwMode="auto">
            <a:xfrm>
              <a:off x="2544799" y="1912948"/>
              <a:ext cx="17463" cy="190500"/>
            </a:xfrm>
            <a:custGeom>
              <a:avLst/>
              <a:gdLst>
                <a:gd name="T0" fmla="*/ 11 w 11"/>
                <a:gd name="T1" fmla="*/ 113 h 120"/>
                <a:gd name="T2" fmla="*/ 0 w 11"/>
                <a:gd name="T3" fmla="*/ 120 h 120"/>
                <a:gd name="T4" fmla="*/ 0 w 11"/>
                <a:gd name="T5" fmla="*/ 0 h 120"/>
                <a:gd name="T6" fmla="*/ 11 w 11"/>
                <a:gd name="T7" fmla="*/ 6 h 120"/>
                <a:gd name="T8" fmla="*/ 11 w 11"/>
                <a:gd name="T9" fmla="*/ 113 h 120"/>
              </a:gdLst>
              <a:ahLst/>
              <a:cxnLst>
                <a:cxn ang="0">
                  <a:pos x="T0" y="T1"/>
                </a:cxn>
                <a:cxn ang="0">
                  <a:pos x="T2" y="T3"/>
                </a:cxn>
                <a:cxn ang="0">
                  <a:pos x="T4" y="T5"/>
                </a:cxn>
                <a:cxn ang="0">
                  <a:pos x="T6" y="T7"/>
                </a:cxn>
                <a:cxn ang="0">
                  <a:pos x="T8" y="T9"/>
                </a:cxn>
              </a:cxnLst>
              <a:rect l="0" t="0" r="r" b="b"/>
              <a:pathLst>
                <a:path w="11" h="120">
                  <a:moveTo>
                    <a:pt x="11" y="113"/>
                  </a:moveTo>
                  <a:lnTo>
                    <a:pt x="0" y="120"/>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5" name="Freeform 103">
              <a:extLst>
                <a:ext uri="{FF2B5EF4-FFF2-40B4-BE49-F238E27FC236}">
                  <a16:creationId xmlns:a16="http://schemas.microsoft.com/office/drawing/2014/main" id="{70568773-8C3B-1849-92DC-CABD4E04C757}"/>
                </a:ext>
              </a:extLst>
            </p:cNvPr>
            <p:cNvSpPr>
              <a:spLocks/>
            </p:cNvSpPr>
            <p:nvPr/>
          </p:nvSpPr>
          <p:spPr bwMode="auto">
            <a:xfrm>
              <a:off x="2668628" y="1122370"/>
              <a:ext cx="74614" cy="233364"/>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6" name="Freeform 104">
              <a:extLst>
                <a:ext uri="{FF2B5EF4-FFF2-40B4-BE49-F238E27FC236}">
                  <a16:creationId xmlns:a16="http://schemas.microsoft.com/office/drawing/2014/main" id="{DD30239B-C3EC-554A-BE5B-21316B4DD70C}"/>
                </a:ext>
              </a:extLst>
            </p:cNvPr>
            <p:cNvSpPr>
              <a:spLocks/>
            </p:cNvSpPr>
            <p:nvPr/>
          </p:nvSpPr>
          <p:spPr bwMode="auto">
            <a:xfrm>
              <a:off x="2668628" y="1122370"/>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7" name="Freeform 105">
              <a:extLst>
                <a:ext uri="{FF2B5EF4-FFF2-40B4-BE49-F238E27FC236}">
                  <a16:creationId xmlns:a16="http://schemas.microsoft.com/office/drawing/2014/main" id="{D4AF24E6-427B-D140-A397-05C3AD09E2DC}"/>
                </a:ext>
              </a:extLst>
            </p:cNvPr>
            <p:cNvSpPr>
              <a:spLocks/>
            </p:cNvSpPr>
            <p:nvPr/>
          </p:nvSpPr>
          <p:spPr bwMode="auto">
            <a:xfrm>
              <a:off x="2846428" y="1133481"/>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8" name="Rectangle 106">
              <a:extLst>
                <a:ext uri="{FF2B5EF4-FFF2-40B4-BE49-F238E27FC236}">
                  <a16:creationId xmlns:a16="http://schemas.microsoft.com/office/drawing/2014/main" id="{CD933C92-B71A-0E4C-8B78-4B50CEF4A822}"/>
                </a:ext>
              </a:extLst>
            </p:cNvPr>
            <p:cNvSpPr>
              <a:spLocks noChangeArrowheads="1"/>
            </p:cNvSpPr>
            <p:nvPr/>
          </p:nvSpPr>
          <p:spPr bwMode="auto">
            <a:xfrm>
              <a:off x="2903579" y="1133481"/>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29" name="Freeform 107">
              <a:extLst>
                <a:ext uri="{FF2B5EF4-FFF2-40B4-BE49-F238E27FC236}">
                  <a16:creationId xmlns:a16="http://schemas.microsoft.com/office/drawing/2014/main" id="{243F7BA6-4A18-4147-9340-A5DF85C1F2F3}"/>
                </a:ext>
              </a:extLst>
            </p:cNvPr>
            <p:cNvSpPr>
              <a:spLocks/>
            </p:cNvSpPr>
            <p:nvPr/>
          </p:nvSpPr>
          <p:spPr bwMode="auto">
            <a:xfrm>
              <a:off x="2846428" y="1425583"/>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0" name="Rectangle 108">
              <a:extLst>
                <a:ext uri="{FF2B5EF4-FFF2-40B4-BE49-F238E27FC236}">
                  <a16:creationId xmlns:a16="http://schemas.microsoft.com/office/drawing/2014/main" id="{0275DDC1-E056-0048-B71A-FF107D3A62B4}"/>
                </a:ext>
              </a:extLst>
            </p:cNvPr>
            <p:cNvSpPr>
              <a:spLocks noChangeArrowheads="1"/>
            </p:cNvSpPr>
            <p:nvPr/>
          </p:nvSpPr>
          <p:spPr bwMode="auto">
            <a:xfrm>
              <a:off x="2903579" y="1425583"/>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1" name="Freeform 109">
              <a:extLst>
                <a:ext uri="{FF2B5EF4-FFF2-40B4-BE49-F238E27FC236}">
                  <a16:creationId xmlns:a16="http://schemas.microsoft.com/office/drawing/2014/main" id="{DD3AC1B4-3C64-E14C-B0E7-AE78938F087A}"/>
                </a:ext>
              </a:extLst>
            </p:cNvPr>
            <p:cNvSpPr>
              <a:spLocks/>
            </p:cNvSpPr>
            <p:nvPr/>
          </p:nvSpPr>
          <p:spPr bwMode="auto">
            <a:xfrm>
              <a:off x="2846428" y="1719272"/>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2" name="Rectangle 110">
              <a:extLst>
                <a:ext uri="{FF2B5EF4-FFF2-40B4-BE49-F238E27FC236}">
                  <a16:creationId xmlns:a16="http://schemas.microsoft.com/office/drawing/2014/main" id="{89D719D9-096F-B14D-8CAB-48DB5562DAAC}"/>
                </a:ext>
              </a:extLst>
            </p:cNvPr>
            <p:cNvSpPr>
              <a:spLocks noChangeArrowheads="1"/>
            </p:cNvSpPr>
            <p:nvPr/>
          </p:nvSpPr>
          <p:spPr bwMode="auto">
            <a:xfrm>
              <a:off x="2903579" y="1719272"/>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3" name="Freeform 111">
              <a:extLst>
                <a:ext uri="{FF2B5EF4-FFF2-40B4-BE49-F238E27FC236}">
                  <a16:creationId xmlns:a16="http://schemas.microsoft.com/office/drawing/2014/main" id="{2B538454-8133-1742-A19D-A9CB68A5F153}"/>
                </a:ext>
              </a:extLst>
            </p:cNvPr>
            <p:cNvSpPr>
              <a:spLocks/>
            </p:cNvSpPr>
            <p:nvPr/>
          </p:nvSpPr>
          <p:spPr bwMode="auto">
            <a:xfrm>
              <a:off x="2846428" y="2011374"/>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4" name="Rectangle 112">
              <a:extLst>
                <a:ext uri="{FF2B5EF4-FFF2-40B4-BE49-F238E27FC236}">
                  <a16:creationId xmlns:a16="http://schemas.microsoft.com/office/drawing/2014/main" id="{AB832530-D2B5-A248-A5A5-1BD7B5BCB904}"/>
                </a:ext>
              </a:extLst>
            </p:cNvPr>
            <p:cNvSpPr>
              <a:spLocks noChangeArrowheads="1"/>
            </p:cNvSpPr>
            <p:nvPr/>
          </p:nvSpPr>
          <p:spPr bwMode="auto">
            <a:xfrm>
              <a:off x="2903579" y="2011374"/>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5" name="Freeform 113">
              <a:extLst>
                <a:ext uri="{FF2B5EF4-FFF2-40B4-BE49-F238E27FC236}">
                  <a16:creationId xmlns:a16="http://schemas.microsoft.com/office/drawing/2014/main" id="{C2B4BD0F-7BD2-D24A-B63B-DFAD4D2D85C3}"/>
                </a:ext>
              </a:extLst>
            </p:cNvPr>
            <p:cNvSpPr>
              <a:spLocks/>
            </p:cNvSpPr>
            <p:nvPr/>
          </p:nvSpPr>
          <p:spPr bwMode="auto">
            <a:xfrm>
              <a:off x="2992481" y="1055695"/>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6" name="Rectangle 114">
              <a:extLst>
                <a:ext uri="{FF2B5EF4-FFF2-40B4-BE49-F238E27FC236}">
                  <a16:creationId xmlns:a16="http://schemas.microsoft.com/office/drawing/2014/main" id="{77931075-70D1-4147-A0A1-BAC2D071815F}"/>
                </a:ext>
              </a:extLst>
            </p:cNvPr>
            <p:cNvSpPr>
              <a:spLocks noChangeArrowheads="1"/>
            </p:cNvSpPr>
            <p:nvPr/>
          </p:nvSpPr>
          <p:spPr bwMode="auto">
            <a:xfrm>
              <a:off x="3049632" y="1055695"/>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7" name="Freeform 115">
              <a:extLst>
                <a:ext uri="{FF2B5EF4-FFF2-40B4-BE49-F238E27FC236}">
                  <a16:creationId xmlns:a16="http://schemas.microsoft.com/office/drawing/2014/main" id="{01AFE310-7831-AB44-86B8-D454BB6E67FE}"/>
                </a:ext>
              </a:extLst>
            </p:cNvPr>
            <p:cNvSpPr>
              <a:spLocks/>
            </p:cNvSpPr>
            <p:nvPr/>
          </p:nvSpPr>
          <p:spPr bwMode="auto">
            <a:xfrm>
              <a:off x="2992481" y="1350971"/>
              <a:ext cx="57151" cy="222251"/>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8" name="Rectangle 116">
              <a:extLst>
                <a:ext uri="{FF2B5EF4-FFF2-40B4-BE49-F238E27FC236}">
                  <a16:creationId xmlns:a16="http://schemas.microsoft.com/office/drawing/2014/main" id="{BD200E08-7948-A241-83EF-24E71743DD5B}"/>
                </a:ext>
              </a:extLst>
            </p:cNvPr>
            <p:cNvSpPr>
              <a:spLocks noChangeArrowheads="1"/>
            </p:cNvSpPr>
            <p:nvPr/>
          </p:nvSpPr>
          <p:spPr bwMode="auto">
            <a:xfrm>
              <a:off x="3049632" y="1350971"/>
              <a:ext cx="17463" cy="190501"/>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39" name="Freeform 117">
              <a:extLst>
                <a:ext uri="{FF2B5EF4-FFF2-40B4-BE49-F238E27FC236}">
                  <a16:creationId xmlns:a16="http://schemas.microsoft.com/office/drawing/2014/main" id="{F8512CBD-57A5-B54F-A156-7DCCF2337D36}"/>
                </a:ext>
              </a:extLst>
            </p:cNvPr>
            <p:cNvSpPr>
              <a:spLocks/>
            </p:cNvSpPr>
            <p:nvPr/>
          </p:nvSpPr>
          <p:spPr bwMode="auto">
            <a:xfrm>
              <a:off x="2992481" y="1644659"/>
              <a:ext cx="57151" cy="222251"/>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0" name="Rectangle 118">
              <a:extLst>
                <a:ext uri="{FF2B5EF4-FFF2-40B4-BE49-F238E27FC236}">
                  <a16:creationId xmlns:a16="http://schemas.microsoft.com/office/drawing/2014/main" id="{DE77CE35-644D-EC4F-B920-0274933CCFC5}"/>
                </a:ext>
              </a:extLst>
            </p:cNvPr>
            <p:cNvSpPr>
              <a:spLocks noChangeArrowheads="1"/>
            </p:cNvSpPr>
            <p:nvPr/>
          </p:nvSpPr>
          <p:spPr bwMode="auto">
            <a:xfrm>
              <a:off x="3049632" y="1644659"/>
              <a:ext cx="17463" cy="190501"/>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1" name="Freeform 119">
              <a:extLst>
                <a:ext uri="{FF2B5EF4-FFF2-40B4-BE49-F238E27FC236}">
                  <a16:creationId xmlns:a16="http://schemas.microsoft.com/office/drawing/2014/main" id="{91B58A4B-24FC-EE4B-9D8D-DD658FE0EC7A}"/>
                </a:ext>
              </a:extLst>
            </p:cNvPr>
            <p:cNvSpPr>
              <a:spLocks/>
            </p:cNvSpPr>
            <p:nvPr/>
          </p:nvSpPr>
          <p:spPr bwMode="auto">
            <a:xfrm>
              <a:off x="2992481" y="1936760"/>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2" name="Rectangle 120">
              <a:extLst>
                <a:ext uri="{FF2B5EF4-FFF2-40B4-BE49-F238E27FC236}">
                  <a16:creationId xmlns:a16="http://schemas.microsoft.com/office/drawing/2014/main" id="{A799F399-C03B-384A-9806-BBE4081A2914}"/>
                </a:ext>
              </a:extLst>
            </p:cNvPr>
            <p:cNvSpPr>
              <a:spLocks noChangeArrowheads="1"/>
            </p:cNvSpPr>
            <p:nvPr/>
          </p:nvSpPr>
          <p:spPr bwMode="auto">
            <a:xfrm>
              <a:off x="3049636" y="1936760"/>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3" name="Freeform 121">
              <a:extLst>
                <a:ext uri="{FF2B5EF4-FFF2-40B4-BE49-F238E27FC236}">
                  <a16:creationId xmlns:a16="http://schemas.microsoft.com/office/drawing/2014/main" id="{7C5B63C2-E01D-A044-A41A-1B281933B8FA}"/>
                </a:ext>
              </a:extLst>
            </p:cNvPr>
            <p:cNvSpPr>
              <a:spLocks/>
            </p:cNvSpPr>
            <p:nvPr/>
          </p:nvSpPr>
          <p:spPr bwMode="auto">
            <a:xfrm>
              <a:off x="2668631" y="1408121"/>
              <a:ext cx="74614" cy="236539"/>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4" name="Freeform 122">
              <a:extLst>
                <a:ext uri="{FF2B5EF4-FFF2-40B4-BE49-F238E27FC236}">
                  <a16:creationId xmlns:a16="http://schemas.microsoft.com/office/drawing/2014/main" id="{B9846626-46DC-FB4D-AD95-0EBC3A8672DB}"/>
                </a:ext>
              </a:extLst>
            </p:cNvPr>
            <p:cNvSpPr>
              <a:spLocks/>
            </p:cNvSpPr>
            <p:nvPr/>
          </p:nvSpPr>
          <p:spPr bwMode="auto">
            <a:xfrm>
              <a:off x="2668631" y="1408121"/>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5" name="Freeform 123">
              <a:extLst>
                <a:ext uri="{FF2B5EF4-FFF2-40B4-BE49-F238E27FC236}">
                  <a16:creationId xmlns:a16="http://schemas.microsoft.com/office/drawing/2014/main" id="{802DBED1-8E1C-C247-AD79-B353958F4311}"/>
                </a:ext>
              </a:extLst>
            </p:cNvPr>
            <p:cNvSpPr>
              <a:spLocks/>
            </p:cNvSpPr>
            <p:nvPr/>
          </p:nvSpPr>
          <p:spPr bwMode="auto">
            <a:xfrm>
              <a:off x="2668633" y="1693871"/>
              <a:ext cx="74614" cy="236540"/>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6" name="Freeform 124">
              <a:extLst>
                <a:ext uri="{FF2B5EF4-FFF2-40B4-BE49-F238E27FC236}">
                  <a16:creationId xmlns:a16="http://schemas.microsoft.com/office/drawing/2014/main" id="{5B524B09-07AC-5447-BDA5-90A40CBA4ECB}"/>
                </a:ext>
              </a:extLst>
            </p:cNvPr>
            <p:cNvSpPr>
              <a:spLocks/>
            </p:cNvSpPr>
            <p:nvPr/>
          </p:nvSpPr>
          <p:spPr bwMode="auto">
            <a:xfrm>
              <a:off x="2668633" y="1693869"/>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7" name="Freeform 125">
              <a:extLst>
                <a:ext uri="{FF2B5EF4-FFF2-40B4-BE49-F238E27FC236}">
                  <a16:creationId xmlns:a16="http://schemas.microsoft.com/office/drawing/2014/main" id="{AFB0DA8D-3E53-9245-B4E9-875087A237B1}"/>
                </a:ext>
              </a:extLst>
            </p:cNvPr>
            <p:cNvSpPr>
              <a:spLocks/>
            </p:cNvSpPr>
            <p:nvPr/>
          </p:nvSpPr>
          <p:spPr bwMode="auto">
            <a:xfrm>
              <a:off x="2668619" y="1982791"/>
              <a:ext cx="74614" cy="233364"/>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48" name="Freeform 126">
              <a:extLst>
                <a:ext uri="{FF2B5EF4-FFF2-40B4-BE49-F238E27FC236}">
                  <a16:creationId xmlns:a16="http://schemas.microsoft.com/office/drawing/2014/main" id="{C4580942-E385-6A46-B152-E166D7175F0E}"/>
                </a:ext>
              </a:extLst>
            </p:cNvPr>
            <p:cNvSpPr>
              <a:spLocks/>
            </p:cNvSpPr>
            <p:nvPr/>
          </p:nvSpPr>
          <p:spPr bwMode="auto">
            <a:xfrm>
              <a:off x="2668589" y="1982787"/>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sp>
        <p:nvSpPr>
          <p:cNvPr id="1149" name="Freeform 1148">
            <a:extLst>
              <a:ext uri="{FF2B5EF4-FFF2-40B4-BE49-F238E27FC236}">
                <a16:creationId xmlns:a16="http://schemas.microsoft.com/office/drawing/2014/main" id="{70EDC706-D216-DD40-87B4-4B9930016C95}"/>
              </a:ext>
            </a:extLst>
          </p:cNvPr>
          <p:cNvSpPr>
            <a:spLocks/>
          </p:cNvSpPr>
          <p:nvPr/>
        </p:nvSpPr>
        <p:spPr bwMode="auto">
          <a:xfrm>
            <a:off x="2638938" y="4784907"/>
            <a:ext cx="3239344" cy="2424744"/>
          </a:xfrm>
          <a:custGeom>
            <a:avLst/>
            <a:gdLst>
              <a:gd name="T0" fmla="*/ 231 w 397"/>
              <a:gd name="T1" fmla="*/ 4 h 296"/>
              <a:gd name="T2" fmla="*/ 0 w 397"/>
              <a:gd name="T3" fmla="*/ 82 h 296"/>
              <a:gd name="T4" fmla="*/ 0 w 397"/>
              <a:gd name="T5" fmla="*/ 109 h 296"/>
              <a:gd name="T6" fmla="*/ 0 w 397"/>
              <a:gd name="T7" fmla="*/ 296 h 296"/>
              <a:gd name="T8" fmla="*/ 397 w 397"/>
              <a:gd name="T9" fmla="*/ 296 h 296"/>
              <a:gd name="T10" fmla="*/ 397 w 397"/>
              <a:gd name="T11" fmla="*/ 0 h 296"/>
              <a:gd name="T12" fmla="*/ 231 w 397"/>
              <a:gd name="T13" fmla="*/ 4 h 296"/>
            </a:gdLst>
            <a:ahLst/>
            <a:cxnLst>
              <a:cxn ang="0">
                <a:pos x="T0" y="T1"/>
              </a:cxn>
              <a:cxn ang="0">
                <a:pos x="T2" y="T3"/>
              </a:cxn>
              <a:cxn ang="0">
                <a:pos x="T4" y="T5"/>
              </a:cxn>
              <a:cxn ang="0">
                <a:pos x="T6" y="T7"/>
              </a:cxn>
              <a:cxn ang="0">
                <a:pos x="T8" y="T9"/>
              </a:cxn>
              <a:cxn ang="0">
                <a:pos x="T10" y="T11"/>
              </a:cxn>
              <a:cxn ang="0">
                <a:pos x="T12" y="T13"/>
              </a:cxn>
            </a:cxnLst>
            <a:rect l="0" t="0" r="r" b="b"/>
            <a:pathLst>
              <a:path w="397" h="296">
                <a:moveTo>
                  <a:pt x="231" y="4"/>
                </a:moveTo>
                <a:cubicBezTo>
                  <a:pt x="118" y="6"/>
                  <a:pt x="44" y="46"/>
                  <a:pt x="0" y="82"/>
                </a:cubicBezTo>
                <a:cubicBezTo>
                  <a:pt x="0" y="109"/>
                  <a:pt x="0" y="109"/>
                  <a:pt x="0" y="109"/>
                </a:cubicBezTo>
                <a:cubicBezTo>
                  <a:pt x="0" y="296"/>
                  <a:pt x="0" y="296"/>
                  <a:pt x="0" y="296"/>
                </a:cubicBezTo>
                <a:cubicBezTo>
                  <a:pt x="397" y="296"/>
                  <a:pt x="397" y="296"/>
                  <a:pt x="397" y="296"/>
                </a:cubicBezTo>
                <a:cubicBezTo>
                  <a:pt x="397" y="0"/>
                  <a:pt x="397" y="0"/>
                  <a:pt x="397" y="0"/>
                </a:cubicBezTo>
                <a:cubicBezTo>
                  <a:pt x="355" y="2"/>
                  <a:pt x="308" y="2"/>
                  <a:pt x="231" y="4"/>
                </a:cubicBezTo>
                <a:close/>
              </a:path>
            </a:pathLst>
          </a:custGeom>
          <a:solidFill>
            <a:srgbClr val="0A8BEA"/>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0" name="Freeform 1149">
            <a:extLst>
              <a:ext uri="{FF2B5EF4-FFF2-40B4-BE49-F238E27FC236}">
                <a16:creationId xmlns:a16="http://schemas.microsoft.com/office/drawing/2014/main" id="{8C04AEC9-678C-BC49-9987-A66082DA80B9}"/>
              </a:ext>
            </a:extLst>
          </p:cNvPr>
          <p:cNvSpPr>
            <a:spLocks/>
          </p:cNvSpPr>
          <p:nvPr/>
        </p:nvSpPr>
        <p:spPr bwMode="auto">
          <a:xfrm>
            <a:off x="5944974" y="4120841"/>
            <a:ext cx="3239344" cy="2618102"/>
          </a:xfrm>
          <a:custGeom>
            <a:avLst/>
            <a:gdLst>
              <a:gd name="T0" fmla="*/ 250 w 397"/>
              <a:gd name="T1" fmla="*/ 12 h 269"/>
              <a:gd name="T2" fmla="*/ 0 w 397"/>
              <a:gd name="T3" fmla="*/ 57 h 269"/>
              <a:gd name="T4" fmla="*/ 0 w 397"/>
              <a:gd name="T5" fmla="*/ 269 h 269"/>
              <a:gd name="T6" fmla="*/ 397 w 397"/>
              <a:gd name="T7" fmla="*/ 269 h 269"/>
              <a:gd name="T8" fmla="*/ 397 w 397"/>
              <a:gd name="T9" fmla="*/ 28 h 269"/>
              <a:gd name="T10" fmla="*/ 250 w 397"/>
              <a:gd name="T11" fmla="*/ 12 h 269"/>
            </a:gdLst>
            <a:ahLst/>
            <a:cxnLst>
              <a:cxn ang="0">
                <a:pos x="T0" y="T1"/>
              </a:cxn>
              <a:cxn ang="0">
                <a:pos x="T2" y="T3"/>
              </a:cxn>
              <a:cxn ang="0">
                <a:pos x="T4" y="T5"/>
              </a:cxn>
              <a:cxn ang="0">
                <a:pos x="T6" y="T7"/>
              </a:cxn>
              <a:cxn ang="0">
                <a:pos x="T8" y="T9"/>
              </a:cxn>
              <a:cxn ang="0">
                <a:pos x="T10" y="T11"/>
              </a:cxn>
            </a:cxnLst>
            <a:rect l="0" t="0" r="r" b="b"/>
            <a:pathLst>
              <a:path w="397" h="269">
                <a:moveTo>
                  <a:pt x="250" y="12"/>
                </a:moveTo>
                <a:cubicBezTo>
                  <a:pt x="117" y="44"/>
                  <a:pt x="64" y="53"/>
                  <a:pt x="0" y="57"/>
                </a:cubicBezTo>
                <a:cubicBezTo>
                  <a:pt x="0" y="269"/>
                  <a:pt x="0" y="269"/>
                  <a:pt x="0" y="269"/>
                </a:cubicBezTo>
                <a:cubicBezTo>
                  <a:pt x="397" y="269"/>
                  <a:pt x="397" y="269"/>
                  <a:pt x="397" y="269"/>
                </a:cubicBezTo>
                <a:cubicBezTo>
                  <a:pt x="397" y="28"/>
                  <a:pt x="397" y="28"/>
                  <a:pt x="397" y="28"/>
                </a:cubicBezTo>
                <a:cubicBezTo>
                  <a:pt x="348" y="9"/>
                  <a:pt x="300" y="0"/>
                  <a:pt x="250" y="12"/>
                </a:cubicBezTo>
                <a:close/>
              </a:path>
            </a:pathLst>
          </a:custGeom>
          <a:solidFill>
            <a:srgbClr val="4B9DD2"/>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1" name="Freeform 1150">
            <a:extLst>
              <a:ext uri="{FF2B5EF4-FFF2-40B4-BE49-F238E27FC236}">
                <a16:creationId xmlns:a16="http://schemas.microsoft.com/office/drawing/2014/main" id="{6F223235-653D-9740-9082-77DF4EDA2124}"/>
              </a:ext>
            </a:extLst>
          </p:cNvPr>
          <p:cNvSpPr>
            <a:spLocks/>
          </p:cNvSpPr>
          <p:nvPr/>
        </p:nvSpPr>
        <p:spPr bwMode="auto">
          <a:xfrm>
            <a:off x="12557046" y="4387358"/>
            <a:ext cx="3232199" cy="3268501"/>
          </a:xfrm>
          <a:custGeom>
            <a:avLst/>
            <a:gdLst>
              <a:gd name="T0" fmla="*/ 50 w 396"/>
              <a:gd name="T1" fmla="*/ 198 h 395"/>
              <a:gd name="T2" fmla="*/ 0 w 396"/>
              <a:gd name="T3" fmla="*/ 196 h 395"/>
              <a:gd name="T4" fmla="*/ 0 w 396"/>
              <a:gd name="T5" fmla="*/ 395 h 395"/>
              <a:gd name="T6" fmla="*/ 396 w 396"/>
              <a:gd name="T7" fmla="*/ 395 h 395"/>
              <a:gd name="T8" fmla="*/ 396 w 396"/>
              <a:gd name="T9" fmla="*/ 0 h 395"/>
              <a:gd name="T10" fmla="*/ 50 w 396"/>
              <a:gd name="T11" fmla="*/ 198 h 395"/>
            </a:gdLst>
            <a:ahLst/>
            <a:cxnLst>
              <a:cxn ang="0">
                <a:pos x="T0" y="T1"/>
              </a:cxn>
              <a:cxn ang="0">
                <a:pos x="T2" y="T3"/>
              </a:cxn>
              <a:cxn ang="0">
                <a:pos x="T4" y="T5"/>
              </a:cxn>
              <a:cxn ang="0">
                <a:pos x="T6" y="T7"/>
              </a:cxn>
              <a:cxn ang="0">
                <a:pos x="T8" y="T9"/>
              </a:cxn>
              <a:cxn ang="0">
                <a:pos x="T10" y="T11"/>
              </a:cxn>
            </a:cxnLst>
            <a:rect l="0" t="0" r="r" b="b"/>
            <a:pathLst>
              <a:path w="396" h="395">
                <a:moveTo>
                  <a:pt x="50" y="198"/>
                </a:moveTo>
                <a:cubicBezTo>
                  <a:pt x="33" y="199"/>
                  <a:pt x="16" y="198"/>
                  <a:pt x="0" y="196"/>
                </a:cubicBezTo>
                <a:cubicBezTo>
                  <a:pt x="0" y="395"/>
                  <a:pt x="0" y="395"/>
                  <a:pt x="0" y="395"/>
                </a:cubicBezTo>
                <a:cubicBezTo>
                  <a:pt x="396" y="395"/>
                  <a:pt x="396" y="395"/>
                  <a:pt x="396" y="395"/>
                </a:cubicBezTo>
                <a:cubicBezTo>
                  <a:pt x="396" y="0"/>
                  <a:pt x="396" y="0"/>
                  <a:pt x="396" y="0"/>
                </a:cubicBezTo>
                <a:cubicBezTo>
                  <a:pt x="275" y="68"/>
                  <a:pt x="243" y="183"/>
                  <a:pt x="50" y="198"/>
                </a:cubicBezTo>
                <a:close/>
              </a:path>
            </a:pathLst>
          </a:custGeom>
          <a:solidFill>
            <a:srgbClr val="4C879E"/>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2" name="Freeform 1151">
            <a:extLst>
              <a:ext uri="{FF2B5EF4-FFF2-40B4-BE49-F238E27FC236}">
                <a16:creationId xmlns:a16="http://schemas.microsoft.com/office/drawing/2014/main" id="{9A125E4B-7DE7-9B44-9344-1176F53F0E54}"/>
              </a:ext>
            </a:extLst>
          </p:cNvPr>
          <p:cNvSpPr>
            <a:spLocks/>
          </p:cNvSpPr>
          <p:nvPr/>
        </p:nvSpPr>
        <p:spPr bwMode="auto">
          <a:xfrm>
            <a:off x="9251010" y="4429489"/>
            <a:ext cx="3241726" cy="3466796"/>
          </a:xfrm>
          <a:custGeom>
            <a:avLst/>
            <a:gdLst>
              <a:gd name="T0" fmla="*/ 0 w 397"/>
              <a:gd name="T1" fmla="*/ 0 h 462"/>
              <a:gd name="T2" fmla="*/ 0 w 397"/>
              <a:gd name="T3" fmla="*/ 462 h 462"/>
              <a:gd name="T4" fmla="*/ 397 w 397"/>
              <a:gd name="T5" fmla="*/ 462 h 462"/>
              <a:gd name="T6" fmla="*/ 397 w 397"/>
              <a:gd name="T7" fmla="*/ 198 h 462"/>
              <a:gd name="T8" fmla="*/ 0 w 397"/>
              <a:gd name="T9" fmla="*/ 0 h 462"/>
            </a:gdLst>
            <a:ahLst/>
            <a:cxnLst>
              <a:cxn ang="0">
                <a:pos x="T0" y="T1"/>
              </a:cxn>
              <a:cxn ang="0">
                <a:pos x="T2" y="T3"/>
              </a:cxn>
              <a:cxn ang="0">
                <a:pos x="T4" y="T5"/>
              </a:cxn>
              <a:cxn ang="0">
                <a:pos x="T6" y="T7"/>
              </a:cxn>
              <a:cxn ang="0">
                <a:pos x="T8" y="T9"/>
              </a:cxn>
            </a:cxnLst>
            <a:rect l="0" t="0" r="r" b="b"/>
            <a:pathLst>
              <a:path w="397" h="462">
                <a:moveTo>
                  <a:pt x="0" y="0"/>
                </a:moveTo>
                <a:cubicBezTo>
                  <a:pt x="0" y="462"/>
                  <a:pt x="0" y="462"/>
                  <a:pt x="0" y="462"/>
                </a:cubicBezTo>
                <a:cubicBezTo>
                  <a:pt x="397" y="462"/>
                  <a:pt x="397" y="462"/>
                  <a:pt x="397" y="462"/>
                </a:cubicBezTo>
                <a:cubicBezTo>
                  <a:pt x="397" y="198"/>
                  <a:pt x="397" y="198"/>
                  <a:pt x="397" y="198"/>
                </a:cubicBezTo>
                <a:cubicBezTo>
                  <a:pt x="255" y="178"/>
                  <a:pt x="127" y="54"/>
                  <a:pt x="0" y="0"/>
                </a:cubicBezTo>
                <a:close/>
              </a:path>
            </a:pathLst>
          </a:custGeom>
          <a:solidFill>
            <a:srgbClr val="3BB3C4"/>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nvGrpSpPr>
          <p:cNvPr id="1153" name="Group 1152">
            <a:extLst>
              <a:ext uri="{FF2B5EF4-FFF2-40B4-BE49-F238E27FC236}">
                <a16:creationId xmlns:a16="http://schemas.microsoft.com/office/drawing/2014/main" id="{6328D6DD-524B-8F48-BD78-E85A74087240}"/>
              </a:ext>
            </a:extLst>
          </p:cNvPr>
          <p:cNvGrpSpPr/>
          <p:nvPr/>
        </p:nvGrpSpPr>
        <p:grpSpPr>
          <a:xfrm>
            <a:off x="2642511" y="3485339"/>
            <a:ext cx="16458725" cy="2851099"/>
            <a:chOff x="609599" y="1230338"/>
            <a:chExt cx="10969626" cy="1900238"/>
          </a:xfrm>
          <a:effectLst>
            <a:outerShdw blurRad="254000" dist="127000" dir="5400000" algn="t" rotWithShape="0">
              <a:prstClr val="black">
                <a:alpha val="29000"/>
              </a:prstClr>
            </a:outerShdw>
          </a:effectLst>
        </p:grpSpPr>
        <p:sp>
          <p:nvSpPr>
            <p:cNvPr id="1154" name="Freeform 1153">
              <a:extLst>
                <a:ext uri="{FF2B5EF4-FFF2-40B4-BE49-F238E27FC236}">
                  <a16:creationId xmlns:a16="http://schemas.microsoft.com/office/drawing/2014/main" id="{BEE322F7-3C4F-844F-AA8E-65FA73357609}"/>
                </a:ext>
              </a:extLst>
            </p:cNvPr>
            <p:cNvSpPr>
              <a:spLocks/>
            </p:cNvSpPr>
            <p:nvPr/>
          </p:nvSpPr>
          <p:spPr bwMode="auto">
            <a:xfrm>
              <a:off x="615951" y="1230338"/>
              <a:ext cx="10963274" cy="1714500"/>
            </a:xfrm>
            <a:custGeom>
              <a:avLst/>
              <a:gdLst>
                <a:gd name="T0" fmla="*/ 649 w 2016"/>
                <a:gd name="T1" fmla="*/ 81 h 314"/>
                <a:gd name="T2" fmla="*/ 1257 w 2016"/>
                <a:gd name="T3" fmla="*/ 292 h 314"/>
                <a:gd name="T4" fmla="*/ 1708 w 2016"/>
                <a:gd name="T5" fmla="*/ 53 h 314"/>
                <a:gd name="T6" fmla="*/ 2016 w 2016"/>
                <a:gd name="T7" fmla="*/ 123 h 314"/>
                <a:gd name="T8" fmla="*/ 2016 w 2016"/>
                <a:gd name="T9" fmla="*/ 97 h 314"/>
                <a:gd name="T10" fmla="*/ 1700 w 2016"/>
                <a:gd name="T11" fmla="*/ 35 h 314"/>
                <a:gd name="T12" fmla="*/ 1248 w 2016"/>
                <a:gd name="T13" fmla="*/ 279 h 314"/>
                <a:gd name="T14" fmla="*/ 641 w 2016"/>
                <a:gd name="T15" fmla="*/ 68 h 314"/>
                <a:gd name="T16" fmla="*/ 214 w 2016"/>
                <a:gd name="T17" fmla="*/ 108 h 314"/>
                <a:gd name="T18" fmla="*/ 0 w 2016"/>
                <a:gd name="T19" fmla="*/ 174 h 314"/>
                <a:gd name="T20" fmla="*/ 0 w 2016"/>
                <a:gd name="T21" fmla="*/ 193 h 314"/>
                <a:gd name="T22" fmla="*/ 222 w 2016"/>
                <a:gd name="T23" fmla="*/ 121 h 314"/>
                <a:gd name="T24" fmla="*/ 649 w 2016"/>
                <a:gd name="T25" fmla="*/ 8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314">
                  <a:moveTo>
                    <a:pt x="649" y="81"/>
                  </a:moveTo>
                  <a:cubicBezTo>
                    <a:pt x="852" y="31"/>
                    <a:pt x="1037" y="314"/>
                    <a:pt x="1257" y="292"/>
                  </a:cubicBezTo>
                  <a:cubicBezTo>
                    <a:pt x="1495" y="268"/>
                    <a:pt x="1490" y="107"/>
                    <a:pt x="1708" y="53"/>
                  </a:cubicBezTo>
                  <a:cubicBezTo>
                    <a:pt x="1843" y="19"/>
                    <a:pt x="1953" y="75"/>
                    <a:pt x="2016" y="123"/>
                  </a:cubicBezTo>
                  <a:cubicBezTo>
                    <a:pt x="2016" y="97"/>
                    <a:pt x="2016" y="97"/>
                    <a:pt x="2016" y="97"/>
                  </a:cubicBezTo>
                  <a:cubicBezTo>
                    <a:pt x="1954" y="54"/>
                    <a:pt x="1841" y="0"/>
                    <a:pt x="1700" y="35"/>
                  </a:cubicBezTo>
                  <a:cubicBezTo>
                    <a:pt x="1482" y="89"/>
                    <a:pt x="1486" y="255"/>
                    <a:pt x="1248" y="279"/>
                  </a:cubicBezTo>
                  <a:cubicBezTo>
                    <a:pt x="1029" y="301"/>
                    <a:pt x="844" y="17"/>
                    <a:pt x="641" y="68"/>
                  </a:cubicBezTo>
                  <a:cubicBezTo>
                    <a:pt x="419" y="123"/>
                    <a:pt x="419" y="104"/>
                    <a:pt x="214" y="108"/>
                  </a:cubicBezTo>
                  <a:cubicBezTo>
                    <a:pt x="114" y="110"/>
                    <a:pt x="45" y="141"/>
                    <a:pt x="0" y="174"/>
                  </a:cubicBezTo>
                  <a:cubicBezTo>
                    <a:pt x="0" y="193"/>
                    <a:pt x="0" y="193"/>
                    <a:pt x="0" y="193"/>
                  </a:cubicBezTo>
                  <a:cubicBezTo>
                    <a:pt x="45" y="159"/>
                    <a:pt x="116" y="123"/>
                    <a:pt x="222" y="121"/>
                  </a:cubicBezTo>
                  <a:cubicBezTo>
                    <a:pt x="427" y="117"/>
                    <a:pt x="427" y="137"/>
                    <a:pt x="649" y="81"/>
                  </a:cubicBezTo>
                  <a:close/>
                </a:path>
              </a:pathLst>
            </a:custGeom>
            <a:solidFill>
              <a:srgbClr val="4D627D"/>
            </a:solidFill>
            <a:ln w="9525">
              <a:solidFill>
                <a:srgbClr val="4D627D"/>
              </a:solid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5" name="Freeform 1154">
              <a:extLst>
                <a:ext uri="{FF2B5EF4-FFF2-40B4-BE49-F238E27FC236}">
                  <a16:creationId xmlns:a16="http://schemas.microsoft.com/office/drawing/2014/main" id="{B1519122-246A-0E4F-B3F6-88E4E75D18C0}"/>
                </a:ext>
              </a:extLst>
            </p:cNvPr>
            <p:cNvSpPr>
              <a:spLocks/>
            </p:cNvSpPr>
            <p:nvPr/>
          </p:nvSpPr>
          <p:spPr bwMode="auto">
            <a:xfrm>
              <a:off x="609599" y="1360513"/>
              <a:ext cx="10969625" cy="1770063"/>
            </a:xfrm>
            <a:custGeom>
              <a:avLst/>
              <a:gdLst>
                <a:gd name="T0" fmla="*/ 616 w 2016"/>
                <a:gd name="T1" fmla="*/ 85 h 324"/>
                <a:gd name="T2" fmla="*/ 1262 w 2016"/>
                <a:gd name="T3" fmla="*/ 313 h 324"/>
                <a:gd name="T4" fmla="*/ 1766 w 2016"/>
                <a:gd name="T5" fmla="*/ 75 h 324"/>
                <a:gd name="T6" fmla="*/ 2016 w 2016"/>
                <a:gd name="T7" fmla="*/ 191 h 324"/>
                <a:gd name="T8" fmla="*/ 2016 w 2016"/>
                <a:gd name="T9" fmla="*/ 157 h 324"/>
                <a:gd name="T10" fmla="*/ 2016 w 2016"/>
                <a:gd name="T11" fmla="*/ 127 h 324"/>
                <a:gd name="T12" fmla="*/ 1716 w 2016"/>
                <a:gd name="T13" fmla="*/ 45 h 324"/>
                <a:gd name="T14" fmla="*/ 1265 w 2016"/>
                <a:gd name="T15" fmla="*/ 281 h 324"/>
                <a:gd name="T16" fmla="*/ 655 w 2016"/>
                <a:gd name="T17" fmla="*/ 61 h 324"/>
                <a:gd name="T18" fmla="*/ 231 w 2016"/>
                <a:gd name="T19" fmla="*/ 110 h 324"/>
                <a:gd name="T20" fmla="*/ 0 w 2016"/>
                <a:gd name="T21" fmla="*/ 188 h 324"/>
                <a:gd name="T22" fmla="*/ 0 w 2016"/>
                <a:gd name="T23" fmla="*/ 215 h 324"/>
                <a:gd name="T24" fmla="*/ 0 w 2016"/>
                <a:gd name="T25" fmla="*/ 244 h 324"/>
                <a:gd name="T26" fmla="*/ 616 w 2016"/>
                <a:gd name="T27" fmla="*/ 8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6" h="324">
                  <a:moveTo>
                    <a:pt x="616" y="85"/>
                  </a:moveTo>
                  <a:cubicBezTo>
                    <a:pt x="871" y="0"/>
                    <a:pt x="1045" y="324"/>
                    <a:pt x="1262" y="313"/>
                  </a:cubicBezTo>
                  <a:cubicBezTo>
                    <a:pt x="1524" y="299"/>
                    <a:pt x="1520" y="89"/>
                    <a:pt x="1766" y="75"/>
                  </a:cubicBezTo>
                  <a:cubicBezTo>
                    <a:pt x="1873" y="69"/>
                    <a:pt x="1969" y="141"/>
                    <a:pt x="2016" y="191"/>
                  </a:cubicBezTo>
                  <a:cubicBezTo>
                    <a:pt x="2016" y="157"/>
                    <a:pt x="2016" y="157"/>
                    <a:pt x="2016" y="157"/>
                  </a:cubicBezTo>
                  <a:cubicBezTo>
                    <a:pt x="2016" y="127"/>
                    <a:pt x="2016" y="127"/>
                    <a:pt x="2016" y="127"/>
                  </a:cubicBezTo>
                  <a:cubicBezTo>
                    <a:pt x="1954" y="77"/>
                    <a:pt x="1848" y="17"/>
                    <a:pt x="1716" y="45"/>
                  </a:cubicBezTo>
                  <a:cubicBezTo>
                    <a:pt x="1496" y="91"/>
                    <a:pt x="1503" y="263"/>
                    <a:pt x="1265" y="281"/>
                  </a:cubicBezTo>
                  <a:cubicBezTo>
                    <a:pt x="1041" y="297"/>
                    <a:pt x="853" y="13"/>
                    <a:pt x="655" y="61"/>
                  </a:cubicBezTo>
                  <a:cubicBezTo>
                    <a:pt x="432" y="114"/>
                    <a:pt x="436" y="106"/>
                    <a:pt x="231" y="110"/>
                  </a:cubicBezTo>
                  <a:cubicBezTo>
                    <a:pt x="118" y="112"/>
                    <a:pt x="44" y="152"/>
                    <a:pt x="0" y="188"/>
                  </a:cubicBezTo>
                  <a:cubicBezTo>
                    <a:pt x="0" y="215"/>
                    <a:pt x="0" y="215"/>
                    <a:pt x="0" y="215"/>
                  </a:cubicBezTo>
                  <a:cubicBezTo>
                    <a:pt x="0" y="244"/>
                    <a:pt x="0" y="244"/>
                    <a:pt x="0" y="244"/>
                  </a:cubicBezTo>
                  <a:cubicBezTo>
                    <a:pt x="169" y="69"/>
                    <a:pt x="341" y="177"/>
                    <a:pt x="616" y="85"/>
                  </a:cubicBezTo>
                  <a:close/>
                </a:path>
              </a:pathLst>
            </a:custGeom>
            <a:solidFill>
              <a:srgbClr val="0A8BEA"/>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6" name="Freeform 1155">
              <a:extLst>
                <a:ext uri="{FF2B5EF4-FFF2-40B4-BE49-F238E27FC236}">
                  <a16:creationId xmlns:a16="http://schemas.microsoft.com/office/drawing/2014/main" id="{5852EE08-FBA8-8549-A0F3-6A2E996C06A1}"/>
                </a:ext>
              </a:extLst>
            </p:cNvPr>
            <p:cNvSpPr>
              <a:spLocks/>
            </p:cNvSpPr>
            <p:nvPr/>
          </p:nvSpPr>
          <p:spPr bwMode="auto">
            <a:xfrm>
              <a:off x="609599" y="1333525"/>
              <a:ext cx="10969625" cy="1649413"/>
            </a:xfrm>
            <a:custGeom>
              <a:avLst/>
              <a:gdLst>
                <a:gd name="T0" fmla="*/ 1708 w 2016"/>
                <a:gd name="T1" fmla="*/ 34 h 302"/>
                <a:gd name="T2" fmla="*/ 1257 w 2016"/>
                <a:gd name="T3" fmla="*/ 273 h 302"/>
                <a:gd name="T4" fmla="*/ 649 w 2016"/>
                <a:gd name="T5" fmla="*/ 62 h 302"/>
                <a:gd name="T6" fmla="*/ 222 w 2016"/>
                <a:gd name="T7" fmla="*/ 102 h 302"/>
                <a:gd name="T8" fmla="*/ 0 w 2016"/>
                <a:gd name="T9" fmla="*/ 174 h 302"/>
                <a:gd name="T10" fmla="*/ 0 w 2016"/>
                <a:gd name="T11" fmla="*/ 193 h 302"/>
                <a:gd name="T12" fmla="*/ 231 w 2016"/>
                <a:gd name="T13" fmla="*/ 115 h 302"/>
                <a:gd name="T14" fmla="*/ 655 w 2016"/>
                <a:gd name="T15" fmla="*/ 66 h 302"/>
                <a:gd name="T16" fmla="*/ 1265 w 2016"/>
                <a:gd name="T17" fmla="*/ 286 h 302"/>
                <a:gd name="T18" fmla="*/ 1716 w 2016"/>
                <a:gd name="T19" fmla="*/ 50 h 302"/>
                <a:gd name="T20" fmla="*/ 2016 w 2016"/>
                <a:gd name="T21" fmla="*/ 132 h 302"/>
                <a:gd name="T22" fmla="*/ 2016 w 2016"/>
                <a:gd name="T23" fmla="*/ 104 h 302"/>
                <a:gd name="T24" fmla="*/ 1708 w 2016"/>
                <a:gd name="T25" fmla="*/ 3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302">
                  <a:moveTo>
                    <a:pt x="1708" y="34"/>
                  </a:moveTo>
                  <a:cubicBezTo>
                    <a:pt x="1490" y="88"/>
                    <a:pt x="1495" y="249"/>
                    <a:pt x="1257" y="273"/>
                  </a:cubicBezTo>
                  <a:cubicBezTo>
                    <a:pt x="1037" y="295"/>
                    <a:pt x="852" y="12"/>
                    <a:pt x="649" y="62"/>
                  </a:cubicBezTo>
                  <a:cubicBezTo>
                    <a:pt x="427" y="118"/>
                    <a:pt x="427" y="98"/>
                    <a:pt x="222" y="102"/>
                  </a:cubicBezTo>
                  <a:cubicBezTo>
                    <a:pt x="116" y="104"/>
                    <a:pt x="45" y="140"/>
                    <a:pt x="0" y="174"/>
                  </a:cubicBezTo>
                  <a:cubicBezTo>
                    <a:pt x="0" y="193"/>
                    <a:pt x="0" y="193"/>
                    <a:pt x="0" y="193"/>
                  </a:cubicBezTo>
                  <a:cubicBezTo>
                    <a:pt x="44" y="157"/>
                    <a:pt x="118" y="117"/>
                    <a:pt x="231" y="115"/>
                  </a:cubicBezTo>
                  <a:cubicBezTo>
                    <a:pt x="436" y="111"/>
                    <a:pt x="432" y="119"/>
                    <a:pt x="655" y="66"/>
                  </a:cubicBezTo>
                  <a:cubicBezTo>
                    <a:pt x="853" y="18"/>
                    <a:pt x="1041" y="302"/>
                    <a:pt x="1265" y="286"/>
                  </a:cubicBezTo>
                  <a:cubicBezTo>
                    <a:pt x="1503" y="268"/>
                    <a:pt x="1496" y="96"/>
                    <a:pt x="1716" y="50"/>
                  </a:cubicBezTo>
                  <a:cubicBezTo>
                    <a:pt x="1848" y="22"/>
                    <a:pt x="1954" y="82"/>
                    <a:pt x="2016" y="132"/>
                  </a:cubicBezTo>
                  <a:cubicBezTo>
                    <a:pt x="2016" y="104"/>
                    <a:pt x="2016" y="104"/>
                    <a:pt x="2016" y="104"/>
                  </a:cubicBezTo>
                  <a:cubicBezTo>
                    <a:pt x="1953" y="56"/>
                    <a:pt x="1843" y="0"/>
                    <a:pt x="1708" y="34"/>
                  </a:cubicBezTo>
                  <a:close/>
                </a:path>
              </a:pathLst>
            </a:custGeom>
            <a:solidFill>
              <a:srgbClr val="3BB3C4"/>
            </a:solidFill>
            <a:ln w="9525">
              <a:solidFill>
                <a:srgbClr val="0A8BEA"/>
              </a:solid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57" name="Freeform 1156">
              <a:extLst>
                <a:ext uri="{FF2B5EF4-FFF2-40B4-BE49-F238E27FC236}">
                  <a16:creationId xmlns:a16="http://schemas.microsoft.com/office/drawing/2014/main" id="{33C270E6-882D-114A-BE63-6155FD71B9DC}"/>
                </a:ext>
              </a:extLst>
            </p:cNvPr>
            <p:cNvSpPr>
              <a:spLocks/>
            </p:cNvSpPr>
            <p:nvPr/>
          </p:nvSpPr>
          <p:spPr bwMode="auto">
            <a:xfrm>
              <a:off x="609599" y="1322413"/>
              <a:ext cx="10969625" cy="1736725"/>
            </a:xfrm>
            <a:custGeom>
              <a:avLst/>
              <a:gdLst>
                <a:gd name="T0" fmla="*/ 1716 w 2016"/>
                <a:gd name="T1" fmla="*/ 52 h 318"/>
                <a:gd name="T2" fmla="*/ 1265 w 2016"/>
                <a:gd name="T3" fmla="*/ 288 h 318"/>
                <a:gd name="T4" fmla="*/ 655 w 2016"/>
                <a:gd name="T5" fmla="*/ 68 h 318"/>
                <a:gd name="T6" fmla="*/ 231 w 2016"/>
                <a:gd name="T7" fmla="*/ 117 h 318"/>
                <a:gd name="T8" fmla="*/ 0 w 2016"/>
                <a:gd name="T9" fmla="*/ 195 h 318"/>
                <a:gd name="T10" fmla="*/ 0 w 2016"/>
                <a:gd name="T11" fmla="*/ 222 h 318"/>
                <a:gd name="T12" fmla="*/ 617 w 2016"/>
                <a:gd name="T13" fmla="*/ 83 h 318"/>
                <a:gd name="T14" fmla="*/ 1259 w 2016"/>
                <a:gd name="T15" fmla="*/ 304 h 318"/>
                <a:gd name="T16" fmla="*/ 1766 w 2016"/>
                <a:gd name="T17" fmla="*/ 65 h 318"/>
                <a:gd name="T18" fmla="*/ 2016 w 2016"/>
                <a:gd name="T19" fmla="*/ 164 h 318"/>
                <a:gd name="T20" fmla="*/ 2016 w 2016"/>
                <a:gd name="T21" fmla="*/ 134 h 318"/>
                <a:gd name="T22" fmla="*/ 1716 w 2016"/>
                <a:gd name="T23" fmla="*/ 5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6" h="318">
                  <a:moveTo>
                    <a:pt x="1716" y="52"/>
                  </a:moveTo>
                  <a:cubicBezTo>
                    <a:pt x="1496" y="98"/>
                    <a:pt x="1503" y="270"/>
                    <a:pt x="1265" y="288"/>
                  </a:cubicBezTo>
                  <a:cubicBezTo>
                    <a:pt x="1041" y="304"/>
                    <a:pt x="853" y="20"/>
                    <a:pt x="655" y="68"/>
                  </a:cubicBezTo>
                  <a:cubicBezTo>
                    <a:pt x="432" y="121"/>
                    <a:pt x="436" y="113"/>
                    <a:pt x="231" y="117"/>
                  </a:cubicBezTo>
                  <a:cubicBezTo>
                    <a:pt x="118" y="119"/>
                    <a:pt x="44" y="159"/>
                    <a:pt x="0" y="195"/>
                  </a:cubicBezTo>
                  <a:cubicBezTo>
                    <a:pt x="0" y="222"/>
                    <a:pt x="0" y="222"/>
                    <a:pt x="0" y="222"/>
                  </a:cubicBezTo>
                  <a:cubicBezTo>
                    <a:pt x="160" y="69"/>
                    <a:pt x="354" y="168"/>
                    <a:pt x="617" y="83"/>
                  </a:cubicBezTo>
                  <a:cubicBezTo>
                    <a:pt x="874" y="0"/>
                    <a:pt x="1022" y="318"/>
                    <a:pt x="1259" y="304"/>
                  </a:cubicBezTo>
                  <a:cubicBezTo>
                    <a:pt x="1517" y="288"/>
                    <a:pt x="1523" y="78"/>
                    <a:pt x="1766" y="65"/>
                  </a:cubicBezTo>
                  <a:cubicBezTo>
                    <a:pt x="1882" y="58"/>
                    <a:pt x="1970" y="121"/>
                    <a:pt x="2016" y="164"/>
                  </a:cubicBezTo>
                  <a:cubicBezTo>
                    <a:pt x="2016" y="134"/>
                    <a:pt x="2016" y="134"/>
                    <a:pt x="2016" y="134"/>
                  </a:cubicBezTo>
                  <a:cubicBezTo>
                    <a:pt x="1954" y="84"/>
                    <a:pt x="1848" y="24"/>
                    <a:pt x="1716" y="52"/>
                  </a:cubicBezTo>
                  <a:close/>
                </a:path>
              </a:pathLst>
            </a:custGeom>
            <a:solidFill>
              <a:sysClr val="window" lastClr="FFFFFF">
                <a:lumMod val="95000"/>
              </a:sysClr>
            </a:solidFill>
            <a:ln w="9525">
              <a:solidFill>
                <a:sysClr val="window" lastClr="FFFFFF"/>
              </a:solid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dirty="0">
                <a:ln>
                  <a:noFill/>
                </a:ln>
                <a:solidFill>
                  <a:prstClr val="black"/>
                </a:solidFill>
                <a:effectLst/>
                <a:uLnTx/>
                <a:uFillTx/>
                <a:latin typeface="Calibri"/>
              </a:endParaRPr>
            </a:p>
          </p:txBody>
        </p:sp>
      </p:grpSp>
      <p:sp>
        <p:nvSpPr>
          <p:cNvPr id="1158" name="Rectangle 1157">
            <a:extLst>
              <a:ext uri="{FF2B5EF4-FFF2-40B4-BE49-F238E27FC236}">
                <a16:creationId xmlns:a16="http://schemas.microsoft.com/office/drawing/2014/main" id="{3215D6A1-ACF5-2049-AA8B-CD69EC8B6738}"/>
              </a:ext>
            </a:extLst>
          </p:cNvPr>
          <p:cNvSpPr/>
          <p:nvPr/>
        </p:nvSpPr>
        <p:spPr>
          <a:xfrm>
            <a:off x="2855814" y="6278244"/>
            <a:ext cx="2800020" cy="738920"/>
          </a:xfrm>
          <a:prstGeom prst="rect">
            <a:avLst/>
          </a:prstGeom>
        </p:spPr>
        <p:txBody>
          <a:bodyPr wrap="square" lIns="0" rIns="0" anchor="b">
            <a:spAutoFit/>
          </a:bodyPr>
          <a:lstStyle/>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Accessing the Cloud Pak for Integration</a:t>
            </a:r>
          </a:p>
        </p:txBody>
      </p:sp>
      <p:sp>
        <p:nvSpPr>
          <p:cNvPr id="1159" name="Rectangle 1158">
            <a:extLst>
              <a:ext uri="{FF2B5EF4-FFF2-40B4-BE49-F238E27FC236}">
                <a16:creationId xmlns:a16="http://schemas.microsoft.com/office/drawing/2014/main" id="{B905927B-9D08-1441-AFD1-71803B6F5DA5}"/>
              </a:ext>
            </a:extLst>
          </p:cNvPr>
          <p:cNvSpPr/>
          <p:nvPr/>
        </p:nvSpPr>
        <p:spPr>
          <a:xfrm>
            <a:off x="6123053" y="5542763"/>
            <a:ext cx="2800020" cy="738920"/>
          </a:xfrm>
          <a:prstGeom prst="rect">
            <a:avLst/>
          </a:prstGeom>
        </p:spPr>
        <p:txBody>
          <a:bodyPr wrap="square" lIns="0" rIns="0" anchor="b">
            <a:spAutoFit/>
          </a:bodyPr>
          <a:lstStyle/>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Reviewing</a:t>
            </a:r>
          </a:p>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the Flow</a:t>
            </a:r>
          </a:p>
        </p:txBody>
      </p:sp>
      <p:sp>
        <p:nvSpPr>
          <p:cNvPr id="1160" name="Rectangle 1159">
            <a:extLst>
              <a:ext uri="{FF2B5EF4-FFF2-40B4-BE49-F238E27FC236}">
                <a16:creationId xmlns:a16="http://schemas.microsoft.com/office/drawing/2014/main" id="{EB8CAA17-F6A0-C748-92BE-B68FC8DB243A}"/>
              </a:ext>
            </a:extLst>
          </p:cNvPr>
          <p:cNvSpPr/>
          <p:nvPr/>
        </p:nvSpPr>
        <p:spPr>
          <a:xfrm>
            <a:off x="9465971" y="6543373"/>
            <a:ext cx="2800020" cy="738920"/>
          </a:xfrm>
          <a:prstGeom prst="rect">
            <a:avLst/>
          </a:prstGeom>
        </p:spPr>
        <p:txBody>
          <a:bodyPr wrap="square" lIns="0" rIns="0" anchor="b">
            <a:spAutoFit/>
          </a:bodyPr>
          <a:lstStyle/>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Managing</a:t>
            </a:r>
          </a:p>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APIs</a:t>
            </a:r>
          </a:p>
        </p:txBody>
      </p:sp>
      <p:sp>
        <p:nvSpPr>
          <p:cNvPr id="1161" name="Rectangle 1160">
            <a:extLst>
              <a:ext uri="{FF2B5EF4-FFF2-40B4-BE49-F238E27FC236}">
                <a16:creationId xmlns:a16="http://schemas.microsoft.com/office/drawing/2014/main" id="{23A9A70B-B6D6-D540-B43B-97B8C73ACF93}"/>
              </a:ext>
            </a:extLst>
          </p:cNvPr>
          <p:cNvSpPr/>
          <p:nvPr/>
        </p:nvSpPr>
        <p:spPr>
          <a:xfrm>
            <a:off x="12770887" y="6687942"/>
            <a:ext cx="2800020" cy="738920"/>
          </a:xfrm>
          <a:prstGeom prst="rect">
            <a:avLst/>
          </a:prstGeom>
        </p:spPr>
        <p:txBody>
          <a:bodyPr wrap="square" lIns="0" rIns="0" anchor="b">
            <a:spAutoFit/>
          </a:bodyPr>
          <a:lstStyle/>
          <a:p>
            <a:pPr algn="ctr" defTabSz="1828968"/>
            <a:r>
              <a:rPr lang="en-IN" sz="2101" dirty="0">
                <a:solidFill>
                  <a:prstClr val="white"/>
                </a:solidFill>
                <a:latin typeface="Open Sans" panose="020B0606030504020204" pitchFamily="34" charset="0"/>
                <a:ea typeface="Open Sans" panose="020B0606030504020204" pitchFamily="34" charset="0"/>
                <a:cs typeface="Open Sans" panose="020B0606030504020204" pitchFamily="34" charset="0"/>
              </a:rPr>
              <a:t>Working with Developer Portal</a:t>
            </a:r>
          </a:p>
        </p:txBody>
      </p:sp>
      <p:sp>
        <p:nvSpPr>
          <p:cNvPr id="1162" name="Rectangle 1161">
            <a:extLst>
              <a:ext uri="{FF2B5EF4-FFF2-40B4-BE49-F238E27FC236}">
                <a16:creationId xmlns:a16="http://schemas.microsoft.com/office/drawing/2014/main" id="{3FC6FC4A-3354-CF42-B0F0-346B634D57EE}"/>
              </a:ext>
            </a:extLst>
          </p:cNvPr>
          <p:cNvSpPr/>
          <p:nvPr/>
        </p:nvSpPr>
        <p:spPr>
          <a:xfrm>
            <a:off x="2638938" y="7181361"/>
            <a:ext cx="3239344" cy="2125809"/>
          </a:xfrm>
          <a:prstGeom prst="rect">
            <a:avLst/>
          </a:prstGeom>
          <a:solidFill>
            <a:schemeClr val="bg1"/>
          </a:solidFill>
          <a:ln w="25400" cap="flat" cmpd="sng" algn="ctr">
            <a:noFill/>
            <a:prstDash val="solid"/>
          </a:ln>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dirty="0">
              <a:ln>
                <a:noFill/>
              </a:ln>
              <a:solidFill>
                <a:prstClr val="white"/>
              </a:solidFill>
              <a:effectLst/>
              <a:uLnTx/>
              <a:uFillTx/>
              <a:latin typeface="Calibri"/>
              <a:ea typeface="+mn-ea"/>
              <a:cs typeface="+mn-cs"/>
            </a:endParaRPr>
          </a:p>
        </p:txBody>
      </p:sp>
      <p:sp>
        <p:nvSpPr>
          <p:cNvPr id="1163" name="Rectangle 1162">
            <a:extLst>
              <a:ext uri="{FF2B5EF4-FFF2-40B4-BE49-F238E27FC236}">
                <a16:creationId xmlns:a16="http://schemas.microsoft.com/office/drawing/2014/main" id="{06A7F9D7-C0ED-E149-9F8B-279049F0F581}"/>
              </a:ext>
            </a:extLst>
          </p:cNvPr>
          <p:cNvSpPr/>
          <p:nvPr/>
        </p:nvSpPr>
        <p:spPr>
          <a:xfrm>
            <a:off x="5941393" y="6629087"/>
            <a:ext cx="3239344" cy="2678083"/>
          </a:xfrm>
          <a:prstGeom prst="rect">
            <a:avLst/>
          </a:prstGeom>
          <a:solidFill>
            <a:schemeClr val="bg1"/>
          </a:solidFill>
          <a:ln w="25400" cap="flat" cmpd="sng" algn="ctr">
            <a:noFill/>
            <a:prstDash val="solid"/>
          </a:ln>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Calibri"/>
              <a:ea typeface="+mn-ea"/>
              <a:cs typeface="+mn-cs"/>
            </a:endParaRPr>
          </a:p>
        </p:txBody>
      </p:sp>
      <p:sp>
        <p:nvSpPr>
          <p:cNvPr id="1164" name="Rectangle 1163">
            <a:extLst>
              <a:ext uri="{FF2B5EF4-FFF2-40B4-BE49-F238E27FC236}">
                <a16:creationId xmlns:a16="http://schemas.microsoft.com/office/drawing/2014/main" id="{393222B3-DC81-E843-8EAF-15E2DAB8478C}"/>
              </a:ext>
            </a:extLst>
          </p:cNvPr>
          <p:cNvSpPr/>
          <p:nvPr/>
        </p:nvSpPr>
        <p:spPr>
          <a:xfrm>
            <a:off x="9253492" y="7916863"/>
            <a:ext cx="3239344" cy="1390308"/>
          </a:xfrm>
          <a:prstGeom prst="rect">
            <a:avLst/>
          </a:prstGeom>
          <a:solidFill>
            <a:schemeClr val="bg1"/>
          </a:solidFill>
          <a:ln w="25400" cap="flat" cmpd="sng" algn="ctr">
            <a:noFill/>
            <a:prstDash val="solid"/>
          </a:ln>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Calibri"/>
              <a:ea typeface="+mn-ea"/>
              <a:cs typeface="+mn-cs"/>
            </a:endParaRPr>
          </a:p>
        </p:txBody>
      </p:sp>
      <p:sp>
        <p:nvSpPr>
          <p:cNvPr id="1165" name="Rectangle 1164">
            <a:extLst>
              <a:ext uri="{FF2B5EF4-FFF2-40B4-BE49-F238E27FC236}">
                <a16:creationId xmlns:a16="http://schemas.microsoft.com/office/drawing/2014/main" id="{D0CB2998-55A9-704B-82D9-2898F94F0647}"/>
              </a:ext>
            </a:extLst>
          </p:cNvPr>
          <p:cNvSpPr/>
          <p:nvPr/>
        </p:nvSpPr>
        <p:spPr>
          <a:xfrm>
            <a:off x="12551225" y="7655858"/>
            <a:ext cx="3239344" cy="1651313"/>
          </a:xfrm>
          <a:prstGeom prst="rect">
            <a:avLst/>
          </a:prstGeom>
          <a:solidFill>
            <a:schemeClr val="bg1"/>
          </a:solidFill>
          <a:ln w="25400" cap="flat" cmpd="sng" algn="ctr">
            <a:noFill/>
            <a:prstDash val="solid"/>
          </a:ln>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dirty="0">
              <a:ln>
                <a:noFill/>
              </a:ln>
              <a:solidFill>
                <a:prstClr val="white"/>
              </a:solidFill>
              <a:effectLst/>
              <a:uLnTx/>
              <a:uFillTx/>
              <a:latin typeface="Calibri"/>
              <a:ea typeface="+mn-ea"/>
              <a:cs typeface="+mn-cs"/>
            </a:endParaRPr>
          </a:p>
        </p:txBody>
      </p:sp>
      <p:sp>
        <p:nvSpPr>
          <p:cNvPr id="1166" name="Oval 1165">
            <a:extLst>
              <a:ext uri="{FF2B5EF4-FFF2-40B4-BE49-F238E27FC236}">
                <a16:creationId xmlns:a16="http://schemas.microsoft.com/office/drawing/2014/main" id="{0CD40C2B-0E6A-9141-A479-99D29EFBBF3F}"/>
              </a:ext>
            </a:extLst>
          </p:cNvPr>
          <p:cNvSpPr/>
          <p:nvPr/>
        </p:nvSpPr>
        <p:spPr>
          <a:xfrm>
            <a:off x="6966277" y="4098044"/>
            <a:ext cx="1037334" cy="1037334"/>
          </a:xfrm>
          <a:prstGeom prst="ellipse">
            <a:avLst/>
          </a:prstGeom>
          <a:solidFill>
            <a:srgbClr val="0A8BEA"/>
          </a:solidFill>
          <a:ln w="25400" cap="flat" cmpd="sng" algn="ctr">
            <a:noFill/>
            <a:prstDash val="solid"/>
          </a:ln>
          <a:effectLst>
            <a:outerShdw blurRad="444500" dist="88900" dir="5400000" algn="t" rotWithShape="0">
              <a:prstClr val="black">
                <a:alpha val="30000"/>
              </a:prstClr>
            </a:outerShdw>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7" name="Oval 1166">
            <a:extLst>
              <a:ext uri="{FF2B5EF4-FFF2-40B4-BE49-F238E27FC236}">
                <a16:creationId xmlns:a16="http://schemas.microsoft.com/office/drawing/2014/main" id="{BBADE917-2DBD-6C4E-9AC1-B6D24E91A888}"/>
              </a:ext>
            </a:extLst>
          </p:cNvPr>
          <p:cNvSpPr/>
          <p:nvPr/>
        </p:nvSpPr>
        <p:spPr>
          <a:xfrm>
            <a:off x="10463094" y="5118646"/>
            <a:ext cx="1037334" cy="1037334"/>
          </a:xfrm>
          <a:prstGeom prst="ellipse">
            <a:avLst/>
          </a:prstGeom>
          <a:solidFill>
            <a:srgbClr val="0A8BEA"/>
          </a:solidFill>
          <a:ln w="25400" cap="flat" cmpd="sng" algn="ctr">
            <a:noFill/>
            <a:prstDash val="solid"/>
          </a:ln>
          <a:effectLst>
            <a:outerShdw blurRad="444500" dist="88900" dir="5400000" algn="t" rotWithShape="0">
              <a:prstClr val="black">
                <a:alpha val="30000"/>
              </a:prstClr>
            </a:outerShdw>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8" name="Oval 1167">
            <a:extLst>
              <a:ext uri="{FF2B5EF4-FFF2-40B4-BE49-F238E27FC236}">
                <a16:creationId xmlns:a16="http://schemas.microsoft.com/office/drawing/2014/main" id="{53E62884-F325-7047-9539-D564B5275841}"/>
              </a:ext>
            </a:extLst>
          </p:cNvPr>
          <p:cNvSpPr/>
          <p:nvPr/>
        </p:nvSpPr>
        <p:spPr>
          <a:xfrm>
            <a:off x="13591825" y="5417726"/>
            <a:ext cx="1037334" cy="1037334"/>
          </a:xfrm>
          <a:prstGeom prst="ellipse">
            <a:avLst/>
          </a:prstGeom>
          <a:solidFill>
            <a:srgbClr val="0A8BEA"/>
          </a:solidFill>
          <a:ln w="25400" cap="flat" cmpd="sng" algn="ctr">
            <a:noFill/>
            <a:prstDash val="solid"/>
          </a:ln>
          <a:effectLst>
            <a:outerShdw blurRad="444500" dist="88900" dir="5400000" algn="t" rotWithShape="0">
              <a:prstClr val="black">
                <a:alpha val="30000"/>
              </a:prstClr>
            </a:outerShdw>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170" name="Group 1169">
            <a:extLst>
              <a:ext uri="{FF2B5EF4-FFF2-40B4-BE49-F238E27FC236}">
                <a16:creationId xmlns:a16="http://schemas.microsoft.com/office/drawing/2014/main" id="{192D4A1B-A412-454A-8C97-27D75862CA7A}"/>
              </a:ext>
            </a:extLst>
          </p:cNvPr>
          <p:cNvGrpSpPr/>
          <p:nvPr/>
        </p:nvGrpSpPr>
        <p:grpSpPr>
          <a:xfrm>
            <a:off x="10516881" y="8173881"/>
            <a:ext cx="828168" cy="830631"/>
            <a:chOff x="1870075" y="5337175"/>
            <a:chExt cx="533400" cy="534988"/>
          </a:xfrm>
          <a:solidFill>
            <a:sysClr val="windowText" lastClr="000000">
              <a:lumMod val="65000"/>
              <a:lumOff val="35000"/>
            </a:sysClr>
          </a:solidFill>
        </p:grpSpPr>
        <p:sp>
          <p:nvSpPr>
            <p:cNvPr id="1171" name="Freeform 32">
              <a:extLst>
                <a:ext uri="{FF2B5EF4-FFF2-40B4-BE49-F238E27FC236}">
                  <a16:creationId xmlns:a16="http://schemas.microsoft.com/office/drawing/2014/main" id="{4375707B-3186-034A-8A55-AE40CF0CF2B5}"/>
                </a:ext>
              </a:extLst>
            </p:cNvPr>
            <p:cNvSpPr>
              <a:spLocks noEditPoints="1"/>
            </p:cNvSpPr>
            <p:nvPr/>
          </p:nvSpPr>
          <p:spPr bwMode="auto">
            <a:xfrm>
              <a:off x="1870075" y="5337175"/>
              <a:ext cx="533400" cy="534988"/>
            </a:xfrm>
            <a:custGeom>
              <a:avLst/>
              <a:gdLst>
                <a:gd name="T0" fmla="*/ 1996 w 2047"/>
                <a:gd name="T1" fmla="*/ 685 h 2048"/>
                <a:gd name="T2" fmla="*/ 1800 w 2047"/>
                <a:gd name="T3" fmla="*/ 629 h 2048"/>
                <a:gd name="T4" fmla="*/ 1602 w 2047"/>
                <a:gd name="T5" fmla="*/ 1052 h 2048"/>
                <a:gd name="T6" fmla="*/ 1593 w 2047"/>
                <a:gd name="T7" fmla="*/ 409 h 2048"/>
                <a:gd name="T8" fmla="*/ 1171 w 2047"/>
                <a:gd name="T9" fmla="*/ 0 h 2048"/>
                <a:gd name="T10" fmla="*/ 0 w 2047"/>
                <a:gd name="T11" fmla="*/ 30 h 2048"/>
                <a:gd name="T12" fmla="*/ 30 w 2047"/>
                <a:gd name="T13" fmla="*/ 296 h 2048"/>
                <a:gd name="T14" fmla="*/ 61 w 2047"/>
                <a:gd name="T15" fmla="*/ 61 h 2048"/>
                <a:gd name="T16" fmla="*/ 1141 w 2047"/>
                <a:gd name="T17" fmla="*/ 431 h 2048"/>
                <a:gd name="T18" fmla="*/ 1541 w 2047"/>
                <a:gd name="T19" fmla="*/ 461 h 2048"/>
                <a:gd name="T20" fmla="*/ 1407 w 2047"/>
                <a:gd name="T21" fmla="*/ 1528 h 2048"/>
                <a:gd name="T22" fmla="*/ 1419 w 2047"/>
                <a:gd name="T23" fmla="*/ 1828 h 2048"/>
                <a:gd name="T24" fmla="*/ 1449 w 2047"/>
                <a:gd name="T25" fmla="*/ 1856 h 2048"/>
                <a:gd name="T26" fmla="*/ 1541 w 2047"/>
                <a:gd name="T27" fmla="*/ 1783 h 2048"/>
                <a:gd name="T28" fmla="*/ 61 w 2047"/>
                <a:gd name="T29" fmla="*/ 1987 h 2048"/>
                <a:gd name="T30" fmla="*/ 30 w 2047"/>
                <a:gd name="T31" fmla="*/ 356 h 2048"/>
                <a:gd name="T32" fmla="*/ 0 w 2047"/>
                <a:gd name="T33" fmla="*/ 2018 h 2048"/>
                <a:gd name="T34" fmla="*/ 1571 w 2047"/>
                <a:gd name="T35" fmla="*/ 2048 h 2048"/>
                <a:gd name="T36" fmla="*/ 1602 w 2047"/>
                <a:gd name="T37" fmla="*/ 1727 h 2048"/>
                <a:gd name="T38" fmla="*/ 1689 w 2047"/>
                <a:gd name="T39" fmla="*/ 1643 h 2048"/>
                <a:gd name="T40" fmla="*/ 1810 w 2047"/>
                <a:gd name="T41" fmla="*/ 1267 h 2048"/>
                <a:gd name="T42" fmla="*/ 1644 w 2047"/>
                <a:gd name="T43" fmla="*/ 1592 h 2048"/>
                <a:gd name="T44" fmla="*/ 1734 w 2047"/>
                <a:gd name="T45" fmla="*/ 889 h 2048"/>
                <a:gd name="T46" fmla="*/ 1814 w 2047"/>
                <a:gd name="T47" fmla="*/ 1177 h 2048"/>
                <a:gd name="T48" fmla="*/ 1870 w 2047"/>
                <a:gd name="T49" fmla="*/ 1200 h 2048"/>
                <a:gd name="T50" fmla="*/ 2039 w 2047"/>
                <a:gd name="T51" fmla="*/ 727 h 2048"/>
                <a:gd name="T52" fmla="*/ 1498 w 2047"/>
                <a:gd name="T53" fmla="*/ 400 h 2048"/>
                <a:gd name="T54" fmla="*/ 1202 w 2047"/>
                <a:gd name="T55" fmla="*/ 104 h 2048"/>
                <a:gd name="T56" fmla="*/ 1605 w 2047"/>
                <a:gd name="T57" fmla="*/ 1642 h 2048"/>
                <a:gd name="T58" fmla="*/ 1468 w 2047"/>
                <a:gd name="T59" fmla="*/ 1586 h 2048"/>
                <a:gd name="T60" fmla="*/ 1926 w 2047"/>
                <a:gd name="T61" fmla="*/ 902 h 2048"/>
                <a:gd name="T62" fmla="*/ 1814 w 2047"/>
                <a:gd name="T63" fmla="*/ 695 h 2048"/>
                <a:gd name="T64" fmla="*/ 1836 w 2047"/>
                <a:gd name="T65" fmla="*/ 685 h 2048"/>
                <a:gd name="T66" fmla="*/ 1983 w 2047"/>
                <a:gd name="T67" fmla="*/ 75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7" h="2048">
                  <a:moveTo>
                    <a:pt x="2039" y="727"/>
                  </a:moveTo>
                  <a:cubicBezTo>
                    <a:pt x="2031" y="708"/>
                    <a:pt x="2015" y="693"/>
                    <a:pt x="1996" y="685"/>
                  </a:cubicBezTo>
                  <a:cubicBezTo>
                    <a:pt x="1860" y="629"/>
                    <a:pt x="1860" y="629"/>
                    <a:pt x="1860" y="629"/>
                  </a:cubicBezTo>
                  <a:cubicBezTo>
                    <a:pt x="1840" y="621"/>
                    <a:pt x="1819" y="621"/>
                    <a:pt x="1800" y="629"/>
                  </a:cubicBezTo>
                  <a:cubicBezTo>
                    <a:pt x="1780" y="637"/>
                    <a:pt x="1765" y="652"/>
                    <a:pt x="1757" y="672"/>
                  </a:cubicBezTo>
                  <a:cubicBezTo>
                    <a:pt x="1602" y="1052"/>
                    <a:pt x="1602" y="1052"/>
                    <a:pt x="1602" y="1052"/>
                  </a:cubicBezTo>
                  <a:cubicBezTo>
                    <a:pt x="1602" y="431"/>
                    <a:pt x="1602" y="431"/>
                    <a:pt x="1602" y="431"/>
                  </a:cubicBezTo>
                  <a:cubicBezTo>
                    <a:pt x="1602" y="423"/>
                    <a:pt x="1599" y="415"/>
                    <a:pt x="1593" y="409"/>
                  </a:cubicBezTo>
                  <a:cubicBezTo>
                    <a:pt x="1193" y="9"/>
                    <a:pt x="1193" y="9"/>
                    <a:pt x="1193" y="9"/>
                  </a:cubicBezTo>
                  <a:cubicBezTo>
                    <a:pt x="1187" y="3"/>
                    <a:pt x="1179" y="0"/>
                    <a:pt x="1171" y="0"/>
                  </a:cubicBezTo>
                  <a:cubicBezTo>
                    <a:pt x="30" y="0"/>
                    <a:pt x="30" y="0"/>
                    <a:pt x="30" y="0"/>
                  </a:cubicBezTo>
                  <a:cubicBezTo>
                    <a:pt x="14" y="0"/>
                    <a:pt x="0" y="14"/>
                    <a:pt x="0" y="30"/>
                  </a:cubicBezTo>
                  <a:cubicBezTo>
                    <a:pt x="0" y="265"/>
                    <a:pt x="0" y="265"/>
                    <a:pt x="0" y="265"/>
                  </a:cubicBezTo>
                  <a:cubicBezTo>
                    <a:pt x="0" y="282"/>
                    <a:pt x="14" y="296"/>
                    <a:pt x="30" y="296"/>
                  </a:cubicBezTo>
                  <a:cubicBezTo>
                    <a:pt x="47" y="296"/>
                    <a:pt x="61" y="282"/>
                    <a:pt x="61" y="265"/>
                  </a:cubicBezTo>
                  <a:cubicBezTo>
                    <a:pt x="61" y="61"/>
                    <a:pt x="61" y="61"/>
                    <a:pt x="61" y="61"/>
                  </a:cubicBezTo>
                  <a:cubicBezTo>
                    <a:pt x="1141" y="61"/>
                    <a:pt x="1141" y="61"/>
                    <a:pt x="1141" y="61"/>
                  </a:cubicBezTo>
                  <a:cubicBezTo>
                    <a:pt x="1141" y="431"/>
                    <a:pt x="1141" y="431"/>
                    <a:pt x="1141" y="431"/>
                  </a:cubicBezTo>
                  <a:cubicBezTo>
                    <a:pt x="1141" y="447"/>
                    <a:pt x="1154" y="461"/>
                    <a:pt x="1171" y="461"/>
                  </a:cubicBezTo>
                  <a:cubicBezTo>
                    <a:pt x="1541" y="461"/>
                    <a:pt x="1541" y="461"/>
                    <a:pt x="1541" y="461"/>
                  </a:cubicBezTo>
                  <a:cubicBezTo>
                    <a:pt x="1541" y="1200"/>
                    <a:pt x="1541" y="1200"/>
                    <a:pt x="1541" y="1200"/>
                  </a:cubicBezTo>
                  <a:cubicBezTo>
                    <a:pt x="1407" y="1528"/>
                    <a:pt x="1407" y="1528"/>
                    <a:pt x="1407" y="1528"/>
                  </a:cubicBezTo>
                  <a:cubicBezTo>
                    <a:pt x="1405" y="1532"/>
                    <a:pt x="1405" y="1537"/>
                    <a:pt x="1405" y="1541"/>
                  </a:cubicBezTo>
                  <a:cubicBezTo>
                    <a:pt x="1419" y="1828"/>
                    <a:pt x="1419" y="1828"/>
                    <a:pt x="1419" y="1828"/>
                  </a:cubicBezTo>
                  <a:cubicBezTo>
                    <a:pt x="1420" y="1839"/>
                    <a:pt x="1427" y="1850"/>
                    <a:pt x="1438" y="1854"/>
                  </a:cubicBezTo>
                  <a:cubicBezTo>
                    <a:pt x="1442" y="1856"/>
                    <a:pt x="1446" y="1856"/>
                    <a:pt x="1449" y="1856"/>
                  </a:cubicBezTo>
                  <a:cubicBezTo>
                    <a:pt x="1457" y="1856"/>
                    <a:pt x="1464" y="1854"/>
                    <a:pt x="1470" y="1848"/>
                  </a:cubicBezTo>
                  <a:cubicBezTo>
                    <a:pt x="1541" y="1783"/>
                    <a:pt x="1541" y="1783"/>
                    <a:pt x="1541" y="1783"/>
                  </a:cubicBezTo>
                  <a:cubicBezTo>
                    <a:pt x="1541" y="1987"/>
                    <a:pt x="1541" y="1987"/>
                    <a:pt x="1541" y="1987"/>
                  </a:cubicBezTo>
                  <a:cubicBezTo>
                    <a:pt x="61" y="1987"/>
                    <a:pt x="61" y="1987"/>
                    <a:pt x="61" y="1987"/>
                  </a:cubicBezTo>
                  <a:cubicBezTo>
                    <a:pt x="61" y="387"/>
                    <a:pt x="61" y="387"/>
                    <a:pt x="61" y="387"/>
                  </a:cubicBezTo>
                  <a:cubicBezTo>
                    <a:pt x="61" y="370"/>
                    <a:pt x="47" y="356"/>
                    <a:pt x="30" y="356"/>
                  </a:cubicBezTo>
                  <a:cubicBezTo>
                    <a:pt x="14" y="356"/>
                    <a:pt x="0" y="370"/>
                    <a:pt x="0" y="387"/>
                  </a:cubicBezTo>
                  <a:cubicBezTo>
                    <a:pt x="0" y="2018"/>
                    <a:pt x="0" y="2018"/>
                    <a:pt x="0" y="2018"/>
                  </a:cubicBezTo>
                  <a:cubicBezTo>
                    <a:pt x="0" y="2034"/>
                    <a:pt x="14" y="2048"/>
                    <a:pt x="30" y="2048"/>
                  </a:cubicBezTo>
                  <a:cubicBezTo>
                    <a:pt x="1571" y="2048"/>
                    <a:pt x="1571" y="2048"/>
                    <a:pt x="1571" y="2048"/>
                  </a:cubicBezTo>
                  <a:cubicBezTo>
                    <a:pt x="1588" y="2048"/>
                    <a:pt x="1602" y="2034"/>
                    <a:pt x="1602" y="2018"/>
                  </a:cubicBezTo>
                  <a:cubicBezTo>
                    <a:pt x="1602" y="1727"/>
                    <a:pt x="1602" y="1727"/>
                    <a:pt x="1602" y="1727"/>
                  </a:cubicBezTo>
                  <a:cubicBezTo>
                    <a:pt x="1681" y="1654"/>
                    <a:pt x="1681" y="1654"/>
                    <a:pt x="1681" y="1654"/>
                  </a:cubicBezTo>
                  <a:cubicBezTo>
                    <a:pt x="1684" y="1651"/>
                    <a:pt x="1687" y="1647"/>
                    <a:pt x="1689" y="1643"/>
                  </a:cubicBezTo>
                  <a:cubicBezTo>
                    <a:pt x="1826" y="1306"/>
                    <a:pt x="1826" y="1306"/>
                    <a:pt x="1826" y="1306"/>
                  </a:cubicBezTo>
                  <a:cubicBezTo>
                    <a:pt x="1833" y="1291"/>
                    <a:pt x="1825" y="1273"/>
                    <a:pt x="1810" y="1267"/>
                  </a:cubicBezTo>
                  <a:cubicBezTo>
                    <a:pt x="1794" y="1260"/>
                    <a:pt x="1776" y="1268"/>
                    <a:pt x="1770" y="1283"/>
                  </a:cubicBezTo>
                  <a:cubicBezTo>
                    <a:pt x="1644" y="1592"/>
                    <a:pt x="1644" y="1592"/>
                    <a:pt x="1644" y="1592"/>
                  </a:cubicBezTo>
                  <a:cubicBezTo>
                    <a:pt x="1475" y="1523"/>
                    <a:pt x="1475" y="1523"/>
                    <a:pt x="1475" y="1523"/>
                  </a:cubicBezTo>
                  <a:cubicBezTo>
                    <a:pt x="1734" y="889"/>
                    <a:pt x="1734" y="889"/>
                    <a:pt x="1734" y="889"/>
                  </a:cubicBezTo>
                  <a:cubicBezTo>
                    <a:pt x="1903" y="958"/>
                    <a:pt x="1903" y="958"/>
                    <a:pt x="1903" y="958"/>
                  </a:cubicBezTo>
                  <a:cubicBezTo>
                    <a:pt x="1814" y="1177"/>
                    <a:pt x="1814" y="1177"/>
                    <a:pt x="1814" y="1177"/>
                  </a:cubicBezTo>
                  <a:cubicBezTo>
                    <a:pt x="1807" y="1192"/>
                    <a:pt x="1815" y="1210"/>
                    <a:pt x="1830" y="1216"/>
                  </a:cubicBezTo>
                  <a:cubicBezTo>
                    <a:pt x="1846" y="1223"/>
                    <a:pt x="1864" y="1215"/>
                    <a:pt x="1870" y="1200"/>
                  </a:cubicBezTo>
                  <a:cubicBezTo>
                    <a:pt x="2039" y="787"/>
                    <a:pt x="2039" y="787"/>
                    <a:pt x="2039" y="787"/>
                  </a:cubicBezTo>
                  <a:cubicBezTo>
                    <a:pt x="2047" y="767"/>
                    <a:pt x="2047" y="746"/>
                    <a:pt x="2039" y="727"/>
                  </a:cubicBezTo>
                  <a:close/>
                  <a:moveTo>
                    <a:pt x="1202" y="104"/>
                  </a:moveTo>
                  <a:cubicBezTo>
                    <a:pt x="1498" y="400"/>
                    <a:pt x="1498" y="400"/>
                    <a:pt x="1498" y="400"/>
                  </a:cubicBezTo>
                  <a:cubicBezTo>
                    <a:pt x="1202" y="400"/>
                    <a:pt x="1202" y="400"/>
                    <a:pt x="1202" y="400"/>
                  </a:cubicBezTo>
                  <a:lnTo>
                    <a:pt x="1202" y="104"/>
                  </a:lnTo>
                  <a:close/>
                  <a:moveTo>
                    <a:pt x="1468" y="1586"/>
                  </a:moveTo>
                  <a:cubicBezTo>
                    <a:pt x="1605" y="1642"/>
                    <a:pt x="1605" y="1642"/>
                    <a:pt x="1605" y="1642"/>
                  </a:cubicBezTo>
                  <a:cubicBezTo>
                    <a:pt x="1477" y="1760"/>
                    <a:pt x="1477" y="1760"/>
                    <a:pt x="1477" y="1760"/>
                  </a:cubicBezTo>
                  <a:lnTo>
                    <a:pt x="1468" y="1586"/>
                  </a:lnTo>
                  <a:close/>
                  <a:moveTo>
                    <a:pt x="1983" y="764"/>
                  </a:moveTo>
                  <a:cubicBezTo>
                    <a:pt x="1926" y="902"/>
                    <a:pt x="1926" y="902"/>
                    <a:pt x="1926" y="902"/>
                  </a:cubicBezTo>
                  <a:cubicBezTo>
                    <a:pt x="1757" y="832"/>
                    <a:pt x="1757" y="832"/>
                    <a:pt x="1757" y="832"/>
                  </a:cubicBezTo>
                  <a:cubicBezTo>
                    <a:pt x="1814" y="695"/>
                    <a:pt x="1814" y="695"/>
                    <a:pt x="1814" y="695"/>
                  </a:cubicBezTo>
                  <a:cubicBezTo>
                    <a:pt x="1816" y="690"/>
                    <a:pt x="1819" y="687"/>
                    <a:pt x="1823" y="685"/>
                  </a:cubicBezTo>
                  <a:cubicBezTo>
                    <a:pt x="1827" y="683"/>
                    <a:pt x="1832" y="683"/>
                    <a:pt x="1836" y="685"/>
                  </a:cubicBezTo>
                  <a:cubicBezTo>
                    <a:pt x="1973" y="741"/>
                    <a:pt x="1973" y="741"/>
                    <a:pt x="1973" y="741"/>
                  </a:cubicBezTo>
                  <a:cubicBezTo>
                    <a:pt x="1977" y="743"/>
                    <a:pt x="1981" y="746"/>
                    <a:pt x="1983" y="750"/>
                  </a:cubicBezTo>
                  <a:cubicBezTo>
                    <a:pt x="1984" y="755"/>
                    <a:pt x="1984" y="759"/>
                    <a:pt x="1983" y="764"/>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2" name="Freeform 33">
              <a:extLst>
                <a:ext uri="{FF2B5EF4-FFF2-40B4-BE49-F238E27FC236}">
                  <a16:creationId xmlns:a16="http://schemas.microsoft.com/office/drawing/2014/main" id="{E41EBD30-0871-2543-AD15-5B2E00142A52}"/>
                </a:ext>
              </a:extLst>
            </p:cNvPr>
            <p:cNvSpPr>
              <a:spLocks/>
            </p:cNvSpPr>
            <p:nvPr/>
          </p:nvSpPr>
          <p:spPr bwMode="auto">
            <a:xfrm>
              <a:off x="2028825" y="5424488"/>
              <a:ext cx="114300" cy="15875"/>
            </a:xfrm>
            <a:custGeom>
              <a:avLst/>
              <a:gdLst>
                <a:gd name="T0" fmla="*/ 407 w 438"/>
                <a:gd name="T1" fmla="*/ 0 h 61"/>
                <a:gd name="T2" fmla="*/ 30 w 438"/>
                <a:gd name="T3" fmla="*/ 0 h 61"/>
                <a:gd name="T4" fmla="*/ 0 w 438"/>
                <a:gd name="T5" fmla="*/ 30 h 61"/>
                <a:gd name="T6" fmla="*/ 30 w 438"/>
                <a:gd name="T7" fmla="*/ 61 h 61"/>
                <a:gd name="T8" fmla="*/ 407 w 438"/>
                <a:gd name="T9" fmla="*/ 61 h 61"/>
                <a:gd name="T10" fmla="*/ 438 w 438"/>
                <a:gd name="T11" fmla="*/ 30 h 61"/>
                <a:gd name="T12" fmla="*/ 407 w 438"/>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38" h="61">
                  <a:moveTo>
                    <a:pt x="407" y="0"/>
                  </a:moveTo>
                  <a:cubicBezTo>
                    <a:pt x="30" y="0"/>
                    <a:pt x="30" y="0"/>
                    <a:pt x="30" y="0"/>
                  </a:cubicBezTo>
                  <a:cubicBezTo>
                    <a:pt x="13" y="0"/>
                    <a:pt x="0" y="14"/>
                    <a:pt x="0" y="30"/>
                  </a:cubicBezTo>
                  <a:cubicBezTo>
                    <a:pt x="0" y="47"/>
                    <a:pt x="13" y="61"/>
                    <a:pt x="30" y="61"/>
                  </a:cubicBezTo>
                  <a:cubicBezTo>
                    <a:pt x="407" y="61"/>
                    <a:pt x="407" y="61"/>
                    <a:pt x="407" y="61"/>
                  </a:cubicBezTo>
                  <a:cubicBezTo>
                    <a:pt x="424" y="61"/>
                    <a:pt x="438" y="47"/>
                    <a:pt x="438" y="30"/>
                  </a:cubicBezTo>
                  <a:cubicBezTo>
                    <a:pt x="438" y="14"/>
                    <a:pt x="424" y="0"/>
                    <a:pt x="407" y="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3" name="Freeform 34">
              <a:extLst>
                <a:ext uri="{FF2B5EF4-FFF2-40B4-BE49-F238E27FC236}">
                  <a16:creationId xmlns:a16="http://schemas.microsoft.com/office/drawing/2014/main" id="{FA68FF83-A879-DC4E-B1D4-EEFA713A11FF}"/>
                </a:ext>
              </a:extLst>
            </p:cNvPr>
            <p:cNvSpPr>
              <a:spLocks noEditPoints="1"/>
            </p:cNvSpPr>
            <p:nvPr/>
          </p:nvSpPr>
          <p:spPr bwMode="auto">
            <a:xfrm>
              <a:off x="1924050" y="5505450"/>
              <a:ext cx="93663" cy="92075"/>
            </a:xfrm>
            <a:custGeom>
              <a:avLst/>
              <a:gdLst>
                <a:gd name="T0" fmla="*/ 30 w 357"/>
                <a:gd name="T1" fmla="*/ 357 h 357"/>
                <a:gd name="T2" fmla="*/ 271 w 357"/>
                <a:gd name="T3" fmla="*/ 357 h 357"/>
                <a:gd name="T4" fmla="*/ 301 w 357"/>
                <a:gd name="T5" fmla="*/ 327 h 357"/>
                <a:gd name="T6" fmla="*/ 301 w 357"/>
                <a:gd name="T7" fmla="*/ 111 h 357"/>
                <a:gd name="T8" fmla="*/ 347 w 357"/>
                <a:gd name="T9" fmla="*/ 54 h 357"/>
                <a:gd name="T10" fmla="*/ 341 w 357"/>
                <a:gd name="T11" fmla="*/ 11 h 357"/>
                <a:gd name="T12" fmla="*/ 299 w 357"/>
                <a:gd name="T13" fmla="*/ 16 h 357"/>
                <a:gd name="T14" fmla="*/ 267 w 357"/>
                <a:gd name="T15" fmla="*/ 56 h 357"/>
                <a:gd name="T16" fmla="*/ 30 w 357"/>
                <a:gd name="T17" fmla="*/ 56 h 357"/>
                <a:gd name="T18" fmla="*/ 0 w 357"/>
                <a:gd name="T19" fmla="*/ 86 h 357"/>
                <a:gd name="T20" fmla="*/ 0 w 357"/>
                <a:gd name="T21" fmla="*/ 327 h 357"/>
                <a:gd name="T22" fmla="*/ 30 w 357"/>
                <a:gd name="T23" fmla="*/ 357 h 357"/>
                <a:gd name="T24" fmla="*/ 61 w 357"/>
                <a:gd name="T25" fmla="*/ 117 h 357"/>
                <a:gd name="T26" fmla="*/ 220 w 357"/>
                <a:gd name="T27" fmla="*/ 117 h 357"/>
                <a:gd name="T28" fmla="*/ 171 w 357"/>
                <a:gd name="T29" fmla="*/ 178 h 357"/>
                <a:gd name="T30" fmla="*/ 137 w 357"/>
                <a:gd name="T31" fmla="*/ 144 h 357"/>
                <a:gd name="T32" fmla="*/ 94 w 357"/>
                <a:gd name="T33" fmla="*/ 144 h 357"/>
                <a:gd name="T34" fmla="*/ 94 w 357"/>
                <a:gd name="T35" fmla="*/ 187 h 357"/>
                <a:gd name="T36" fmla="*/ 152 w 357"/>
                <a:gd name="T37" fmla="*/ 246 h 357"/>
                <a:gd name="T38" fmla="*/ 174 w 357"/>
                <a:gd name="T39" fmla="*/ 254 h 357"/>
                <a:gd name="T40" fmla="*/ 176 w 357"/>
                <a:gd name="T41" fmla="*/ 254 h 357"/>
                <a:gd name="T42" fmla="*/ 198 w 357"/>
                <a:gd name="T43" fmla="*/ 243 h 357"/>
                <a:gd name="T44" fmla="*/ 240 w 357"/>
                <a:gd name="T45" fmla="*/ 189 h 357"/>
                <a:gd name="T46" fmla="*/ 240 w 357"/>
                <a:gd name="T47" fmla="*/ 296 h 357"/>
                <a:gd name="T48" fmla="*/ 61 w 357"/>
                <a:gd name="T49" fmla="*/ 296 h 357"/>
                <a:gd name="T50" fmla="*/ 61 w 357"/>
                <a:gd name="T51" fmla="*/ 11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57">
                  <a:moveTo>
                    <a:pt x="30" y="357"/>
                  </a:moveTo>
                  <a:cubicBezTo>
                    <a:pt x="271" y="357"/>
                    <a:pt x="271" y="357"/>
                    <a:pt x="271" y="357"/>
                  </a:cubicBezTo>
                  <a:cubicBezTo>
                    <a:pt x="288" y="357"/>
                    <a:pt x="301" y="344"/>
                    <a:pt x="301" y="327"/>
                  </a:cubicBezTo>
                  <a:cubicBezTo>
                    <a:pt x="301" y="111"/>
                    <a:pt x="301" y="111"/>
                    <a:pt x="301" y="111"/>
                  </a:cubicBezTo>
                  <a:cubicBezTo>
                    <a:pt x="347" y="54"/>
                    <a:pt x="347" y="54"/>
                    <a:pt x="347" y="54"/>
                  </a:cubicBezTo>
                  <a:cubicBezTo>
                    <a:pt x="357" y="40"/>
                    <a:pt x="355" y="21"/>
                    <a:pt x="341" y="11"/>
                  </a:cubicBezTo>
                  <a:cubicBezTo>
                    <a:pt x="328" y="0"/>
                    <a:pt x="309" y="3"/>
                    <a:pt x="299" y="16"/>
                  </a:cubicBezTo>
                  <a:cubicBezTo>
                    <a:pt x="267" y="56"/>
                    <a:pt x="267" y="56"/>
                    <a:pt x="267" y="56"/>
                  </a:cubicBezTo>
                  <a:cubicBezTo>
                    <a:pt x="30" y="56"/>
                    <a:pt x="30" y="56"/>
                    <a:pt x="30" y="56"/>
                  </a:cubicBezTo>
                  <a:cubicBezTo>
                    <a:pt x="13" y="56"/>
                    <a:pt x="0" y="69"/>
                    <a:pt x="0" y="86"/>
                  </a:cubicBezTo>
                  <a:cubicBezTo>
                    <a:pt x="0" y="327"/>
                    <a:pt x="0" y="327"/>
                    <a:pt x="0" y="327"/>
                  </a:cubicBezTo>
                  <a:cubicBezTo>
                    <a:pt x="0" y="344"/>
                    <a:pt x="13" y="357"/>
                    <a:pt x="30" y="357"/>
                  </a:cubicBezTo>
                  <a:close/>
                  <a:moveTo>
                    <a:pt x="61" y="117"/>
                  </a:moveTo>
                  <a:cubicBezTo>
                    <a:pt x="220" y="117"/>
                    <a:pt x="220" y="117"/>
                    <a:pt x="220" y="117"/>
                  </a:cubicBezTo>
                  <a:cubicBezTo>
                    <a:pt x="171" y="178"/>
                    <a:pt x="171" y="178"/>
                    <a:pt x="171" y="178"/>
                  </a:cubicBezTo>
                  <a:cubicBezTo>
                    <a:pt x="137" y="144"/>
                    <a:pt x="137" y="144"/>
                    <a:pt x="137" y="144"/>
                  </a:cubicBezTo>
                  <a:cubicBezTo>
                    <a:pt x="125" y="133"/>
                    <a:pt x="106" y="133"/>
                    <a:pt x="94" y="144"/>
                  </a:cubicBezTo>
                  <a:cubicBezTo>
                    <a:pt x="82" y="156"/>
                    <a:pt x="82" y="176"/>
                    <a:pt x="94" y="187"/>
                  </a:cubicBezTo>
                  <a:cubicBezTo>
                    <a:pt x="152" y="246"/>
                    <a:pt x="152" y="246"/>
                    <a:pt x="152" y="246"/>
                  </a:cubicBezTo>
                  <a:cubicBezTo>
                    <a:pt x="158" y="251"/>
                    <a:pt x="166" y="254"/>
                    <a:pt x="174" y="254"/>
                  </a:cubicBezTo>
                  <a:cubicBezTo>
                    <a:pt x="174" y="254"/>
                    <a:pt x="175" y="254"/>
                    <a:pt x="176" y="254"/>
                  </a:cubicBezTo>
                  <a:cubicBezTo>
                    <a:pt x="184" y="254"/>
                    <a:pt x="192" y="250"/>
                    <a:pt x="198" y="243"/>
                  </a:cubicBezTo>
                  <a:cubicBezTo>
                    <a:pt x="240" y="189"/>
                    <a:pt x="240" y="189"/>
                    <a:pt x="240" y="189"/>
                  </a:cubicBezTo>
                  <a:cubicBezTo>
                    <a:pt x="240" y="296"/>
                    <a:pt x="240" y="296"/>
                    <a:pt x="240" y="296"/>
                  </a:cubicBezTo>
                  <a:cubicBezTo>
                    <a:pt x="61" y="296"/>
                    <a:pt x="61" y="296"/>
                    <a:pt x="61" y="296"/>
                  </a:cubicBezTo>
                  <a:lnTo>
                    <a:pt x="61" y="117"/>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4" name="Freeform 35">
              <a:extLst>
                <a:ext uri="{FF2B5EF4-FFF2-40B4-BE49-F238E27FC236}">
                  <a16:creationId xmlns:a16="http://schemas.microsoft.com/office/drawing/2014/main" id="{0E03CA86-D07C-EA43-A595-66745D1201CB}"/>
                </a:ext>
              </a:extLst>
            </p:cNvPr>
            <p:cNvSpPr>
              <a:spLocks/>
            </p:cNvSpPr>
            <p:nvPr/>
          </p:nvSpPr>
          <p:spPr bwMode="auto">
            <a:xfrm>
              <a:off x="2041525" y="5532438"/>
              <a:ext cx="185738" cy="15875"/>
            </a:xfrm>
            <a:custGeom>
              <a:avLst/>
              <a:gdLst>
                <a:gd name="T0" fmla="*/ 682 w 712"/>
                <a:gd name="T1" fmla="*/ 0 h 61"/>
                <a:gd name="T2" fmla="*/ 31 w 712"/>
                <a:gd name="T3" fmla="*/ 0 h 61"/>
                <a:gd name="T4" fmla="*/ 0 w 712"/>
                <a:gd name="T5" fmla="*/ 31 h 61"/>
                <a:gd name="T6" fmla="*/ 31 w 712"/>
                <a:gd name="T7" fmla="*/ 61 h 61"/>
                <a:gd name="T8" fmla="*/ 682 w 712"/>
                <a:gd name="T9" fmla="*/ 61 h 61"/>
                <a:gd name="T10" fmla="*/ 712 w 712"/>
                <a:gd name="T11" fmla="*/ 31 h 61"/>
                <a:gd name="T12" fmla="*/ 682 w 712"/>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712" h="61">
                  <a:moveTo>
                    <a:pt x="682" y="0"/>
                  </a:moveTo>
                  <a:cubicBezTo>
                    <a:pt x="31" y="0"/>
                    <a:pt x="31" y="0"/>
                    <a:pt x="31" y="0"/>
                  </a:cubicBezTo>
                  <a:cubicBezTo>
                    <a:pt x="14" y="0"/>
                    <a:pt x="0" y="14"/>
                    <a:pt x="0" y="31"/>
                  </a:cubicBezTo>
                  <a:cubicBezTo>
                    <a:pt x="0" y="47"/>
                    <a:pt x="14" y="61"/>
                    <a:pt x="31" y="61"/>
                  </a:cubicBezTo>
                  <a:cubicBezTo>
                    <a:pt x="682" y="61"/>
                    <a:pt x="682" y="61"/>
                    <a:pt x="682" y="61"/>
                  </a:cubicBezTo>
                  <a:cubicBezTo>
                    <a:pt x="698" y="61"/>
                    <a:pt x="712" y="47"/>
                    <a:pt x="712" y="31"/>
                  </a:cubicBezTo>
                  <a:cubicBezTo>
                    <a:pt x="712" y="14"/>
                    <a:pt x="698" y="0"/>
                    <a:pt x="682" y="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5" name="Freeform 36">
              <a:extLst>
                <a:ext uri="{FF2B5EF4-FFF2-40B4-BE49-F238E27FC236}">
                  <a16:creationId xmlns:a16="http://schemas.microsoft.com/office/drawing/2014/main" id="{6BF5F99F-1099-FC42-AC64-42DA89238129}"/>
                </a:ext>
              </a:extLst>
            </p:cNvPr>
            <p:cNvSpPr>
              <a:spLocks/>
            </p:cNvSpPr>
            <p:nvPr/>
          </p:nvSpPr>
          <p:spPr bwMode="auto">
            <a:xfrm>
              <a:off x="2041525" y="5570538"/>
              <a:ext cx="152400" cy="15875"/>
            </a:xfrm>
            <a:custGeom>
              <a:avLst/>
              <a:gdLst>
                <a:gd name="T0" fmla="*/ 31 w 584"/>
                <a:gd name="T1" fmla="*/ 61 h 61"/>
                <a:gd name="T2" fmla="*/ 554 w 584"/>
                <a:gd name="T3" fmla="*/ 61 h 61"/>
                <a:gd name="T4" fmla="*/ 584 w 584"/>
                <a:gd name="T5" fmla="*/ 30 h 61"/>
                <a:gd name="T6" fmla="*/ 554 w 584"/>
                <a:gd name="T7" fmla="*/ 0 h 61"/>
                <a:gd name="T8" fmla="*/ 31 w 584"/>
                <a:gd name="T9" fmla="*/ 0 h 61"/>
                <a:gd name="T10" fmla="*/ 0 w 584"/>
                <a:gd name="T11" fmla="*/ 30 h 61"/>
                <a:gd name="T12" fmla="*/ 31 w 584"/>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584" h="61">
                  <a:moveTo>
                    <a:pt x="31" y="61"/>
                  </a:moveTo>
                  <a:cubicBezTo>
                    <a:pt x="554" y="61"/>
                    <a:pt x="554" y="61"/>
                    <a:pt x="554" y="61"/>
                  </a:cubicBezTo>
                  <a:cubicBezTo>
                    <a:pt x="571" y="61"/>
                    <a:pt x="584" y="47"/>
                    <a:pt x="584" y="30"/>
                  </a:cubicBezTo>
                  <a:cubicBezTo>
                    <a:pt x="584" y="14"/>
                    <a:pt x="571" y="0"/>
                    <a:pt x="554" y="0"/>
                  </a:cubicBezTo>
                  <a:cubicBezTo>
                    <a:pt x="31" y="0"/>
                    <a:pt x="31" y="0"/>
                    <a:pt x="31" y="0"/>
                  </a:cubicBezTo>
                  <a:cubicBezTo>
                    <a:pt x="14" y="0"/>
                    <a:pt x="0" y="14"/>
                    <a:pt x="0" y="30"/>
                  </a:cubicBezTo>
                  <a:cubicBezTo>
                    <a:pt x="0" y="47"/>
                    <a:pt x="14" y="61"/>
                    <a:pt x="31" y="61"/>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6" name="Freeform 37">
              <a:extLst>
                <a:ext uri="{FF2B5EF4-FFF2-40B4-BE49-F238E27FC236}">
                  <a16:creationId xmlns:a16="http://schemas.microsoft.com/office/drawing/2014/main" id="{7E574939-1182-B94E-9071-8359CA61C795}"/>
                </a:ext>
              </a:extLst>
            </p:cNvPr>
            <p:cNvSpPr>
              <a:spLocks noEditPoints="1"/>
            </p:cNvSpPr>
            <p:nvPr/>
          </p:nvSpPr>
          <p:spPr bwMode="auto">
            <a:xfrm>
              <a:off x="1924050" y="5608638"/>
              <a:ext cx="93663" cy="93663"/>
            </a:xfrm>
            <a:custGeom>
              <a:avLst/>
              <a:gdLst>
                <a:gd name="T0" fmla="*/ 0 w 357"/>
                <a:gd name="T1" fmla="*/ 326 h 357"/>
                <a:gd name="T2" fmla="*/ 30 w 357"/>
                <a:gd name="T3" fmla="*/ 357 h 357"/>
                <a:gd name="T4" fmla="*/ 271 w 357"/>
                <a:gd name="T5" fmla="*/ 357 h 357"/>
                <a:gd name="T6" fmla="*/ 301 w 357"/>
                <a:gd name="T7" fmla="*/ 326 h 357"/>
                <a:gd name="T8" fmla="*/ 301 w 357"/>
                <a:gd name="T9" fmla="*/ 111 h 357"/>
                <a:gd name="T10" fmla="*/ 347 w 357"/>
                <a:gd name="T11" fmla="*/ 53 h 357"/>
                <a:gd name="T12" fmla="*/ 341 w 357"/>
                <a:gd name="T13" fmla="*/ 10 h 357"/>
                <a:gd name="T14" fmla="*/ 299 w 357"/>
                <a:gd name="T15" fmla="*/ 15 h 357"/>
                <a:gd name="T16" fmla="*/ 267 w 357"/>
                <a:gd name="T17" fmla="*/ 55 h 357"/>
                <a:gd name="T18" fmla="*/ 30 w 357"/>
                <a:gd name="T19" fmla="*/ 55 h 357"/>
                <a:gd name="T20" fmla="*/ 0 w 357"/>
                <a:gd name="T21" fmla="*/ 86 h 357"/>
                <a:gd name="T22" fmla="*/ 0 w 357"/>
                <a:gd name="T23" fmla="*/ 326 h 357"/>
                <a:gd name="T24" fmla="*/ 61 w 357"/>
                <a:gd name="T25" fmla="*/ 116 h 357"/>
                <a:gd name="T26" fmla="*/ 220 w 357"/>
                <a:gd name="T27" fmla="*/ 116 h 357"/>
                <a:gd name="T28" fmla="*/ 171 w 357"/>
                <a:gd name="T29" fmla="*/ 178 h 357"/>
                <a:gd name="T30" fmla="*/ 137 w 357"/>
                <a:gd name="T31" fmla="*/ 144 h 357"/>
                <a:gd name="T32" fmla="*/ 94 w 357"/>
                <a:gd name="T33" fmla="*/ 144 h 357"/>
                <a:gd name="T34" fmla="*/ 94 w 357"/>
                <a:gd name="T35" fmla="*/ 187 h 357"/>
                <a:gd name="T36" fmla="*/ 152 w 357"/>
                <a:gd name="T37" fmla="*/ 245 h 357"/>
                <a:gd name="T38" fmla="*/ 174 w 357"/>
                <a:gd name="T39" fmla="*/ 254 h 357"/>
                <a:gd name="T40" fmla="*/ 176 w 357"/>
                <a:gd name="T41" fmla="*/ 254 h 357"/>
                <a:gd name="T42" fmla="*/ 198 w 357"/>
                <a:gd name="T43" fmla="*/ 242 h 357"/>
                <a:gd name="T44" fmla="*/ 240 w 357"/>
                <a:gd name="T45" fmla="*/ 188 h 357"/>
                <a:gd name="T46" fmla="*/ 240 w 357"/>
                <a:gd name="T47" fmla="*/ 296 h 357"/>
                <a:gd name="T48" fmla="*/ 61 w 357"/>
                <a:gd name="T49" fmla="*/ 296 h 357"/>
                <a:gd name="T50" fmla="*/ 61 w 357"/>
                <a:gd name="T51" fmla="*/ 11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7" h="357">
                  <a:moveTo>
                    <a:pt x="0" y="326"/>
                  </a:moveTo>
                  <a:cubicBezTo>
                    <a:pt x="0" y="343"/>
                    <a:pt x="13" y="357"/>
                    <a:pt x="30" y="357"/>
                  </a:cubicBezTo>
                  <a:cubicBezTo>
                    <a:pt x="271" y="357"/>
                    <a:pt x="271" y="357"/>
                    <a:pt x="271" y="357"/>
                  </a:cubicBezTo>
                  <a:cubicBezTo>
                    <a:pt x="288" y="357"/>
                    <a:pt x="301" y="343"/>
                    <a:pt x="301" y="326"/>
                  </a:cubicBezTo>
                  <a:cubicBezTo>
                    <a:pt x="301" y="111"/>
                    <a:pt x="301" y="111"/>
                    <a:pt x="301" y="111"/>
                  </a:cubicBezTo>
                  <a:cubicBezTo>
                    <a:pt x="347" y="53"/>
                    <a:pt x="347" y="53"/>
                    <a:pt x="347" y="53"/>
                  </a:cubicBezTo>
                  <a:cubicBezTo>
                    <a:pt x="357" y="40"/>
                    <a:pt x="355" y="21"/>
                    <a:pt x="341" y="10"/>
                  </a:cubicBezTo>
                  <a:cubicBezTo>
                    <a:pt x="328" y="0"/>
                    <a:pt x="309" y="2"/>
                    <a:pt x="299" y="15"/>
                  </a:cubicBezTo>
                  <a:cubicBezTo>
                    <a:pt x="267" y="55"/>
                    <a:pt x="267" y="55"/>
                    <a:pt x="267" y="55"/>
                  </a:cubicBezTo>
                  <a:cubicBezTo>
                    <a:pt x="30" y="55"/>
                    <a:pt x="30" y="55"/>
                    <a:pt x="30" y="55"/>
                  </a:cubicBezTo>
                  <a:cubicBezTo>
                    <a:pt x="13" y="55"/>
                    <a:pt x="0" y="69"/>
                    <a:pt x="0" y="86"/>
                  </a:cubicBezTo>
                  <a:lnTo>
                    <a:pt x="0" y="326"/>
                  </a:lnTo>
                  <a:close/>
                  <a:moveTo>
                    <a:pt x="61" y="116"/>
                  </a:moveTo>
                  <a:cubicBezTo>
                    <a:pt x="220" y="116"/>
                    <a:pt x="220" y="116"/>
                    <a:pt x="220" y="116"/>
                  </a:cubicBezTo>
                  <a:cubicBezTo>
                    <a:pt x="171" y="178"/>
                    <a:pt x="171" y="178"/>
                    <a:pt x="171" y="178"/>
                  </a:cubicBezTo>
                  <a:cubicBezTo>
                    <a:pt x="137" y="144"/>
                    <a:pt x="137" y="144"/>
                    <a:pt x="137" y="144"/>
                  </a:cubicBezTo>
                  <a:cubicBezTo>
                    <a:pt x="125" y="132"/>
                    <a:pt x="106" y="132"/>
                    <a:pt x="94" y="144"/>
                  </a:cubicBezTo>
                  <a:cubicBezTo>
                    <a:pt x="82" y="156"/>
                    <a:pt x="82" y="175"/>
                    <a:pt x="94" y="187"/>
                  </a:cubicBezTo>
                  <a:cubicBezTo>
                    <a:pt x="152" y="245"/>
                    <a:pt x="152" y="245"/>
                    <a:pt x="152" y="245"/>
                  </a:cubicBezTo>
                  <a:cubicBezTo>
                    <a:pt x="158" y="251"/>
                    <a:pt x="166" y="254"/>
                    <a:pt x="174" y="254"/>
                  </a:cubicBezTo>
                  <a:cubicBezTo>
                    <a:pt x="174" y="254"/>
                    <a:pt x="175" y="254"/>
                    <a:pt x="176" y="254"/>
                  </a:cubicBezTo>
                  <a:cubicBezTo>
                    <a:pt x="184" y="253"/>
                    <a:pt x="192" y="249"/>
                    <a:pt x="198" y="242"/>
                  </a:cubicBezTo>
                  <a:cubicBezTo>
                    <a:pt x="240" y="188"/>
                    <a:pt x="240" y="188"/>
                    <a:pt x="240" y="188"/>
                  </a:cubicBezTo>
                  <a:cubicBezTo>
                    <a:pt x="240" y="296"/>
                    <a:pt x="240" y="296"/>
                    <a:pt x="240" y="296"/>
                  </a:cubicBezTo>
                  <a:cubicBezTo>
                    <a:pt x="61" y="296"/>
                    <a:pt x="61" y="296"/>
                    <a:pt x="61" y="296"/>
                  </a:cubicBezTo>
                  <a:lnTo>
                    <a:pt x="61" y="11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7" name="Freeform 38">
              <a:extLst>
                <a:ext uri="{FF2B5EF4-FFF2-40B4-BE49-F238E27FC236}">
                  <a16:creationId xmlns:a16="http://schemas.microsoft.com/office/drawing/2014/main" id="{53B6B714-3F79-B040-979C-C515F0B382F9}"/>
                </a:ext>
              </a:extLst>
            </p:cNvPr>
            <p:cNvSpPr>
              <a:spLocks/>
            </p:cNvSpPr>
            <p:nvPr/>
          </p:nvSpPr>
          <p:spPr bwMode="auto">
            <a:xfrm>
              <a:off x="2041525" y="5635625"/>
              <a:ext cx="185738" cy="15875"/>
            </a:xfrm>
            <a:custGeom>
              <a:avLst/>
              <a:gdLst>
                <a:gd name="T0" fmla="*/ 682 w 712"/>
                <a:gd name="T1" fmla="*/ 0 h 60"/>
                <a:gd name="T2" fmla="*/ 31 w 712"/>
                <a:gd name="T3" fmla="*/ 0 h 60"/>
                <a:gd name="T4" fmla="*/ 0 w 712"/>
                <a:gd name="T5" fmla="*/ 30 h 60"/>
                <a:gd name="T6" fmla="*/ 31 w 712"/>
                <a:gd name="T7" fmla="*/ 60 h 60"/>
                <a:gd name="T8" fmla="*/ 682 w 712"/>
                <a:gd name="T9" fmla="*/ 60 h 60"/>
                <a:gd name="T10" fmla="*/ 712 w 712"/>
                <a:gd name="T11" fmla="*/ 30 h 60"/>
                <a:gd name="T12" fmla="*/ 682 w 712"/>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12" h="60">
                  <a:moveTo>
                    <a:pt x="682" y="0"/>
                  </a:moveTo>
                  <a:cubicBezTo>
                    <a:pt x="31" y="0"/>
                    <a:pt x="31" y="0"/>
                    <a:pt x="31" y="0"/>
                  </a:cubicBezTo>
                  <a:cubicBezTo>
                    <a:pt x="14" y="0"/>
                    <a:pt x="0" y="13"/>
                    <a:pt x="0" y="30"/>
                  </a:cubicBezTo>
                  <a:cubicBezTo>
                    <a:pt x="0" y="47"/>
                    <a:pt x="14" y="60"/>
                    <a:pt x="31" y="60"/>
                  </a:cubicBezTo>
                  <a:cubicBezTo>
                    <a:pt x="682" y="60"/>
                    <a:pt x="682" y="60"/>
                    <a:pt x="682" y="60"/>
                  </a:cubicBezTo>
                  <a:cubicBezTo>
                    <a:pt x="698" y="60"/>
                    <a:pt x="712" y="47"/>
                    <a:pt x="712" y="30"/>
                  </a:cubicBezTo>
                  <a:cubicBezTo>
                    <a:pt x="712" y="13"/>
                    <a:pt x="698" y="0"/>
                    <a:pt x="682" y="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8" name="Freeform 39">
              <a:extLst>
                <a:ext uri="{FF2B5EF4-FFF2-40B4-BE49-F238E27FC236}">
                  <a16:creationId xmlns:a16="http://schemas.microsoft.com/office/drawing/2014/main" id="{98489D77-EFE0-2A42-840A-359EC769B9CE}"/>
                </a:ext>
              </a:extLst>
            </p:cNvPr>
            <p:cNvSpPr>
              <a:spLocks/>
            </p:cNvSpPr>
            <p:nvPr/>
          </p:nvSpPr>
          <p:spPr bwMode="auto">
            <a:xfrm>
              <a:off x="2041525" y="5673725"/>
              <a:ext cx="66675" cy="15875"/>
            </a:xfrm>
            <a:custGeom>
              <a:avLst/>
              <a:gdLst>
                <a:gd name="T0" fmla="*/ 31 w 256"/>
                <a:gd name="T1" fmla="*/ 60 h 60"/>
                <a:gd name="T2" fmla="*/ 225 w 256"/>
                <a:gd name="T3" fmla="*/ 60 h 60"/>
                <a:gd name="T4" fmla="*/ 256 w 256"/>
                <a:gd name="T5" fmla="*/ 30 h 60"/>
                <a:gd name="T6" fmla="*/ 225 w 256"/>
                <a:gd name="T7" fmla="*/ 0 h 60"/>
                <a:gd name="T8" fmla="*/ 31 w 256"/>
                <a:gd name="T9" fmla="*/ 0 h 60"/>
                <a:gd name="T10" fmla="*/ 0 w 256"/>
                <a:gd name="T11" fmla="*/ 30 h 60"/>
                <a:gd name="T12" fmla="*/ 31 w 2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56" h="60">
                  <a:moveTo>
                    <a:pt x="31" y="60"/>
                  </a:moveTo>
                  <a:cubicBezTo>
                    <a:pt x="225" y="60"/>
                    <a:pt x="225" y="60"/>
                    <a:pt x="225" y="60"/>
                  </a:cubicBezTo>
                  <a:cubicBezTo>
                    <a:pt x="242" y="60"/>
                    <a:pt x="256" y="47"/>
                    <a:pt x="256" y="30"/>
                  </a:cubicBezTo>
                  <a:cubicBezTo>
                    <a:pt x="256" y="13"/>
                    <a:pt x="242" y="0"/>
                    <a:pt x="225" y="0"/>
                  </a:cubicBezTo>
                  <a:cubicBezTo>
                    <a:pt x="31" y="0"/>
                    <a:pt x="31" y="0"/>
                    <a:pt x="31" y="0"/>
                  </a:cubicBezTo>
                  <a:cubicBezTo>
                    <a:pt x="14" y="0"/>
                    <a:pt x="0" y="13"/>
                    <a:pt x="0" y="30"/>
                  </a:cubicBezTo>
                  <a:cubicBezTo>
                    <a:pt x="0" y="47"/>
                    <a:pt x="14" y="60"/>
                    <a:pt x="31" y="6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79" name="Freeform 40">
              <a:extLst>
                <a:ext uri="{FF2B5EF4-FFF2-40B4-BE49-F238E27FC236}">
                  <a16:creationId xmlns:a16="http://schemas.microsoft.com/office/drawing/2014/main" id="{C98CDB7A-AF21-7541-983A-23CB8CB4F0A7}"/>
                </a:ext>
              </a:extLst>
            </p:cNvPr>
            <p:cNvSpPr>
              <a:spLocks noEditPoints="1"/>
            </p:cNvSpPr>
            <p:nvPr/>
          </p:nvSpPr>
          <p:spPr bwMode="auto">
            <a:xfrm>
              <a:off x="1924050" y="5727700"/>
              <a:ext cx="77788" cy="79375"/>
            </a:xfrm>
            <a:custGeom>
              <a:avLst/>
              <a:gdLst>
                <a:gd name="T0" fmla="*/ 0 w 301"/>
                <a:gd name="T1" fmla="*/ 271 h 301"/>
                <a:gd name="T2" fmla="*/ 30 w 301"/>
                <a:gd name="T3" fmla="*/ 301 h 301"/>
                <a:gd name="T4" fmla="*/ 271 w 301"/>
                <a:gd name="T5" fmla="*/ 301 h 301"/>
                <a:gd name="T6" fmla="*/ 301 w 301"/>
                <a:gd name="T7" fmla="*/ 271 h 301"/>
                <a:gd name="T8" fmla="*/ 301 w 301"/>
                <a:gd name="T9" fmla="*/ 30 h 301"/>
                <a:gd name="T10" fmla="*/ 271 w 301"/>
                <a:gd name="T11" fmla="*/ 0 h 301"/>
                <a:gd name="T12" fmla="*/ 30 w 301"/>
                <a:gd name="T13" fmla="*/ 0 h 301"/>
                <a:gd name="T14" fmla="*/ 0 w 301"/>
                <a:gd name="T15" fmla="*/ 30 h 301"/>
                <a:gd name="T16" fmla="*/ 0 w 301"/>
                <a:gd name="T17" fmla="*/ 271 h 301"/>
                <a:gd name="T18" fmla="*/ 61 w 301"/>
                <a:gd name="T19" fmla="*/ 61 h 301"/>
                <a:gd name="T20" fmla="*/ 240 w 301"/>
                <a:gd name="T21" fmla="*/ 61 h 301"/>
                <a:gd name="T22" fmla="*/ 240 w 301"/>
                <a:gd name="T23" fmla="*/ 240 h 301"/>
                <a:gd name="T24" fmla="*/ 61 w 301"/>
                <a:gd name="T25" fmla="*/ 240 h 301"/>
                <a:gd name="T26" fmla="*/ 61 w 301"/>
                <a:gd name="T27" fmla="*/ 6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1" h="301">
                  <a:moveTo>
                    <a:pt x="0" y="271"/>
                  </a:moveTo>
                  <a:cubicBezTo>
                    <a:pt x="0" y="287"/>
                    <a:pt x="13" y="301"/>
                    <a:pt x="30" y="301"/>
                  </a:cubicBezTo>
                  <a:cubicBezTo>
                    <a:pt x="271" y="301"/>
                    <a:pt x="271" y="301"/>
                    <a:pt x="271" y="301"/>
                  </a:cubicBezTo>
                  <a:cubicBezTo>
                    <a:pt x="288" y="301"/>
                    <a:pt x="301" y="287"/>
                    <a:pt x="301" y="271"/>
                  </a:cubicBezTo>
                  <a:cubicBezTo>
                    <a:pt x="301" y="30"/>
                    <a:pt x="301" y="30"/>
                    <a:pt x="301" y="30"/>
                  </a:cubicBezTo>
                  <a:cubicBezTo>
                    <a:pt x="301" y="13"/>
                    <a:pt x="288" y="0"/>
                    <a:pt x="271" y="0"/>
                  </a:cubicBezTo>
                  <a:cubicBezTo>
                    <a:pt x="30" y="0"/>
                    <a:pt x="30" y="0"/>
                    <a:pt x="30" y="0"/>
                  </a:cubicBezTo>
                  <a:cubicBezTo>
                    <a:pt x="13" y="0"/>
                    <a:pt x="0" y="13"/>
                    <a:pt x="0" y="30"/>
                  </a:cubicBezTo>
                  <a:lnTo>
                    <a:pt x="0" y="271"/>
                  </a:lnTo>
                  <a:close/>
                  <a:moveTo>
                    <a:pt x="61" y="61"/>
                  </a:moveTo>
                  <a:cubicBezTo>
                    <a:pt x="240" y="61"/>
                    <a:pt x="240" y="61"/>
                    <a:pt x="240" y="61"/>
                  </a:cubicBezTo>
                  <a:cubicBezTo>
                    <a:pt x="240" y="240"/>
                    <a:pt x="240" y="240"/>
                    <a:pt x="240" y="240"/>
                  </a:cubicBezTo>
                  <a:cubicBezTo>
                    <a:pt x="61" y="240"/>
                    <a:pt x="61" y="240"/>
                    <a:pt x="61" y="240"/>
                  </a:cubicBezTo>
                  <a:lnTo>
                    <a:pt x="61" y="61"/>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0" name="Freeform 41">
              <a:extLst>
                <a:ext uri="{FF2B5EF4-FFF2-40B4-BE49-F238E27FC236}">
                  <a16:creationId xmlns:a16="http://schemas.microsoft.com/office/drawing/2014/main" id="{95C34F54-80E8-1340-B53F-09C20752B752}"/>
                </a:ext>
              </a:extLst>
            </p:cNvPr>
            <p:cNvSpPr>
              <a:spLocks/>
            </p:cNvSpPr>
            <p:nvPr/>
          </p:nvSpPr>
          <p:spPr bwMode="auto">
            <a:xfrm>
              <a:off x="2041525" y="5740400"/>
              <a:ext cx="185738" cy="15875"/>
            </a:xfrm>
            <a:custGeom>
              <a:avLst/>
              <a:gdLst>
                <a:gd name="T0" fmla="*/ 712 w 712"/>
                <a:gd name="T1" fmla="*/ 30 h 61"/>
                <a:gd name="T2" fmla="*/ 682 w 712"/>
                <a:gd name="T3" fmla="*/ 0 h 61"/>
                <a:gd name="T4" fmla="*/ 31 w 712"/>
                <a:gd name="T5" fmla="*/ 0 h 61"/>
                <a:gd name="T6" fmla="*/ 0 w 712"/>
                <a:gd name="T7" fmla="*/ 30 h 61"/>
                <a:gd name="T8" fmla="*/ 31 w 712"/>
                <a:gd name="T9" fmla="*/ 61 h 61"/>
                <a:gd name="T10" fmla="*/ 682 w 712"/>
                <a:gd name="T11" fmla="*/ 61 h 61"/>
                <a:gd name="T12" fmla="*/ 712 w 712"/>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712" h="61">
                  <a:moveTo>
                    <a:pt x="712" y="30"/>
                  </a:moveTo>
                  <a:cubicBezTo>
                    <a:pt x="712" y="14"/>
                    <a:pt x="698" y="0"/>
                    <a:pt x="682" y="0"/>
                  </a:cubicBezTo>
                  <a:cubicBezTo>
                    <a:pt x="31" y="0"/>
                    <a:pt x="31" y="0"/>
                    <a:pt x="31" y="0"/>
                  </a:cubicBezTo>
                  <a:cubicBezTo>
                    <a:pt x="14" y="0"/>
                    <a:pt x="0" y="14"/>
                    <a:pt x="0" y="30"/>
                  </a:cubicBezTo>
                  <a:cubicBezTo>
                    <a:pt x="0" y="47"/>
                    <a:pt x="14" y="61"/>
                    <a:pt x="31" y="61"/>
                  </a:cubicBezTo>
                  <a:cubicBezTo>
                    <a:pt x="682" y="61"/>
                    <a:pt x="682" y="61"/>
                    <a:pt x="682" y="61"/>
                  </a:cubicBezTo>
                  <a:cubicBezTo>
                    <a:pt x="698" y="61"/>
                    <a:pt x="712" y="47"/>
                    <a:pt x="712" y="3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1" name="Freeform 42">
              <a:extLst>
                <a:ext uri="{FF2B5EF4-FFF2-40B4-BE49-F238E27FC236}">
                  <a16:creationId xmlns:a16="http://schemas.microsoft.com/office/drawing/2014/main" id="{8B95EF5A-27E1-714F-8639-72A25DB60550}"/>
                </a:ext>
              </a:extLst>
            </p:cNvPr>
            <p:cNvSpPr>
              <a:spLocks/>
            </p:cNvSpPr>
            <p:nvPr/>
          </p:nvSpPr>
          <p:spPr bwMode="auto">
            <a:xfrm>
              <a:off x="2041525" y="5778500"/>
              <a:ext cx="160338" cy="15875"/>
            </a:xfrm>
            <a:custGeom>
              <a:avLst/>
              <a:gdLst>
                <a:gd name="T0" fmla="*/ 31 w 615"/>
                <a:gd name="T1" fmla="*/ 0 h 61"/>
                <a:gd name="T2" fmla="*/ 0 w 615"/>
                <a:gd name="T3" fmla="*/ 30 h 61"/>
                <a:gd name="T4" fmla="*/ 31 w 615"/>
                <a:gd name="T5" fmla="*/ 61 h 61"/>
                <a:gd name="T6" fmla="*/ 584 w 615"/>
                <a:gd name="T7" fmla="*/ 61 h 61"/>
                <a:gd name="T8" fmla="*/ 615 w 615"/>
                <a:gd name="T9" fmla="*/ 30 h 61"/>
                <a:gd name="T10" fmla="*/ 584 w 615"/>
                <a:gd name="T11" fmla="*/ 0 h 61"/>
                <a:gd name="T12" fmla="*/ 31 w 615"/>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615" h="61">
                  <a:moveTo>
                    <a:pt x="31" y="0"/>
                  </a:moveTo>
                  <a:cubicBezTo>
                    <a:pt x="14" y="0"/>
                    <a:pt x="0" y="14"/>
                    <a:pt x="0" y="30"/>
                  </a:cubicBezTo>
                  <a:cubicBezTo>
                    <a:pt x="0" y="47"/>
                    <a:pt x="14" y="61"/>
                    <a:pt x="31" y="61"/>
                  </a:cubicBezTo>
                  <a:cubicBezTo>
                    <a:pt x="584" y="61"/>
                    <a:pt x="584" y="61"/>
                    <a:pt x="584" y="61"/>
                  </a:cubicBezTo>
                  <a:cubicBezTo>
                    <a:pt x="601" y="61"/>
                    <a:pt x="615" y="47"/>
                    <a:pt x="615" y="30"/>
                  </a:cubicBezTo>
                  <a:cubicBezTo>
                    <a:pt x="615" y="14"/>
                    <a:pt x="601" y="0"/>
                    <a:pt x="584" y="0"/>
                  </a:cubicBezTo>
                  <a:lnTo>
                    <a:pt x="31" y="0"/>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182" name="Group 1181">
            <a:extLst>
              <a:ext uri="{FF2B5EF4-FFF2-40B4-BE49-F238E27FC236}">
                <a16:creationId xmlns:a16="http://schemas.microsoft.com/office/drawing/2014/main" id="{393984E2-2703-C941-AC60-73566FF42CF1}"/>
              </a:ext>
            </a:extLst>
          </p:cNvPr>
          <p:cNvGrpSpPr/>
          <p:nvPr/>
        </p:nvGrpSpPr>
        <p:grpSpPr>
          <a:xfrm>
            <a:off x="3756433" y="8108950"/>
            <a:ext cx="802121" cy="819048"/>
            <a:chOff x="5792787" y="5427663"/>
            <a:chExt cx="601663" cy="614363"/>
          </a:xfrm>
          <a:solidFill>
            <a:sysClr val="windowText" lastClr="000000">
              <a:lumMod val="65000"/>
              <a:lumOff val="35000"/>
            </a:sysClr>
          </a:solidFill>
        </p:grpSpPr>
        <p:sp>
          <p:nvSpPr>
            <p:cNvPr id="1183" name="Freeform 46">
              <a:extLst>
                <a:ext uri="{FF2B5EF4-FFF2-40B4-BE49-F238E27FC236}">
                  <a16:creationId xmlns:a16="http://schemas.microsoft.com/office/drawing/2014/main" id="{EC49718B-4843-FD4C-B58A-90D0C4284C39}"/>
                </a:ext>
              </a:extLst>
            </p:cNvPr>
            <p:cNvSpPr>
              <a:spLocks/>
            </p:cNvSpPr>
            <p:nvPr/>
          </p:nvSpPr>
          <p:spPr bwMode="auto">
            <a:xfrm>
              <a:off x="5894388" y="5427663"/>
              <a:ext cx="398463" cy="544513"/>
            </a:xfrm>
            <a:custGeom>
              <a:avLst/>
              <a:gdLst>
                <a:gd name="T0" fmla="*/ 385 w 1588"/>
                <a:gd name="T1" fmla="*/ 1718 h 2172"/>
                <a:gd name="T2" fmla="*/ 645 w 1588"/>
                <a:gd name="T3" fmla="*/ 2060 h 2172"/>
                <a:gd name="T4" fmla="*/ 672 w 1588"/>
                <a:gd name="T5" fmla="*/ 2093 h 2172"/>
                <a:gd name="T6" fmla="*/ 477 w 1588"/>
                <a:gd name="T7" fmla="*/ 2093 h 2172"/>
                <a:gd name="T8" fmla="*/ 437 w 1588"/>
                <a:gd name="T9" fmla="*/ 2132 h 2172"/>
                <a:gd name="T10" fmla="*/ 477 w 1588"/>
                <a:gd name="T11" fmla="*/ 2172 h 2172"/>
                <a:gd name="T12" fmla="*/ 1112 w 1588"/>
                <a:gd name="T13" fmla="*/ 2172 h 2172"/>
                <a:gd name="T14" fmla="*/ 1151 w 1588"/>
                <a:gd name="T15" fmla="*/ 2132 h 2172"/>
                <a:gd name="T16" fmla="*/ 1112 w 1588"/>
                <a:gd name="T17" fmla="*/ 2093 h 2172"/>
                <a:gd name="T18" fmla="*/ 916 w 1588"/>
                <a:gd name="T19" fmla="*/ 2093 h 2172"/>
                <a:gd name="T20" fmla="*/ 943 w 1588"/>
                <a:gd name="T21" fmla="*/ 2060 h 2172"/>
                <a:gd name="T22" fmla="*/ 1203 w 1588"/>
                <a:gd name="T23" fmla="*/ 1718 h 2172"/>
                <a:gd name="T24" fmla="*/ 1466 w 1588"/>
                <a:gd name="T25" fmla="*/ 1296 h 2172"/>
                <a:gd name="T26" fmla="*/ 1588 w 1588"/>
                <a:gd name="T27" fmla="*/ 903 h 2172"/>
                <a:gd name="T28" fmla="*/ 1355 w 1588"/>
                <a:gd name="T29" fmla="*/ 341 h 2172"/>
                <a:gd name="T30" fmla="*/ 1317 w 1588"/>
                <a:gd name="T31" fmla="*/ 330 h 2172"/>
                <a:gd name="T32" fmla="*/ 1288 w 1588"/>
                <a:gd name="T33" fmla="*/ 359 h 2172"/>
                <a:gd name="T34" fmla="*/ 1299 w 1588"/>
                <a:gd name="T35" fmla="*/ 397 h 2172"/>
                <a:gd name="T36" fmla="*/ 1508 w 1588"/>
                <a:gd name="T37" fmla="*/ 903 h 2172"/>
                <a:gd name="T38" fmla="*/ 1395 w 1588"/>
                <a:gd name="T39" fmla="*/ 1260 h 2172"/>
                <a:gd name="T40" fmla="*/ 1139 w 1588"/>
                <a:gd name="T41" fmla="*/ 1673 h 2172"/>
                <a:gd name="T42" fmla="*/ 881 w 1588"/>
                <a:gd name="T43" fmla="*/ 2010 h 2172"/>
                <a:gd name="T44" fmla="*/ 824 w 1588"/>
                <a:gd name="T45" fmla="*/ 2079 h 2172"/>
                <a:gd name="T46" fmla="*/ 794 w 1588"/>
                <a:gd name="T47" fmla="*/ 2092 h 2172"/>
                <a:gd name="T48" fmla="*/ 764 w 1588"/>
                <a:gd name="T49" fmla="*/ 2079 h 2172"/>
                <a:gd name="T50" fmla="*/ 707 w 1588"/>
                <a:gd name="T51" fmla="*/ 2010 h 2172"/>
                <a:gd name="T52" fmla="*/ 449 w 1588"/>
                <a:gd name="T53" fmla="*/ 1673 h 2172"/>
                <a:gd name="T54" fmla="*/ 193 w 1588"/>
                <a:gd name="T55" fmla="*/ 1260 h 2172"/>
                <a:gd name="T56" fmla="*/ 80 w 1588"/>
                <a:gd name="T57" fmla="*/ 903 h 2172"/>
                <a:gd name="T58" fmla="*/ 516 w 1588"/>
                <a:gd name="T59" fmla="*/ 244 h 2172"/>
                <a:gd name="T60" fmla="*/ 1072 w 1588"/>
                <a:gd name="T61" fmla="*/ 244 h 2172"/>
                <a:gd name="T62" fmla="*/ 1112 w 1588"/>
                <a:gd name="T63" fmla="*/ 239 h 2172"/>
                <a:gd name="T64" fmla="*/ 1127 w 1588"/>
                <a:gd name="T65" fmla="*/ 203 h 2172"/>
                <a:gd name="T66" fmla="*/ 1103 w 1588"/>
                <a:gd name="T67" fmla="*/ 171 h 2172"/>
                <a:gd name="T68" fmla="*/ 63 w 1588"/>
                <a:gd name="T69" fmla="*/ 594 h 2172"/>
                <a:gd name="T70" fmla="*/ 0 w 1588"/>
                <a:gd name="T71" fmla="*/ 903 h 2172"/>
                <a:gd name="T72" fmla="*/ 122 w 1588"/>
                <a:gd name="T73" fmla="*/ 1296 h 2172"/>
                <a:gd name="T74" fmla="*/ 385 w 1588"/>
                <a:gd name="T75" fmla="*/ 1718 h 2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8" h="2172">
                  <a:moveTo>
                    <a:pt x="385" y="1718"/>
                  </a:moveTo>
                  <a:cubicBezTo>
                    <a:pt x="483" y="1857"/>
                    <a:pt x="581" y="1980"/>
                    <a:pt x="645" y="2060"/>
                  </a:cubicBezTo>
                  <a:cubicBezTo>
                    <a:pt x="655" y="2072"/>
                    <a:pt x="664" y="2082"/>
                    <a:pt x="672" y="2093"/>
                  </a:cubicBezTo>
                  <a:cubicBezTo>
                    <a:pt x="477" y="2093"/>
                    <a:pt x="477" y="2093"/>
                    <a:pt x="477" y="2093"/>
                  </a:cubicBezTo>
                  <a:cubicBezTo>
                    <a:pt x="455" y="2093"/>
                    <a:pt x="437" y="2110"/>
                    <a:pt x="437" y="2132"/>
                  </a:cubicBezTo>
                  <a:cubicBezTo>
                    <a:pt x="437" y="2154"/>
                    <a:pt x="455" y="2172"/>
                    <a:pt x="477" y="2172"/>
                  </a:cubicBezTo>
                  <a:cubicBezTo>
                    <a:pt x="1112" y="2172"/>
                    <a:pt x="1112" y="2172"/>
                    <a:pt x="1112" y="2172"/>
                  </a:cubicBezTo>
                  <a:cubicBezTo>
                    <a:pt x="1133" y="2172"/>
                    <a:pt x="1151" y="2154"/>
                    <a:pt x="1151" y="2132"/>
                  </a:cubicBezTo>
                  <a:cubicBezTo>
                    <a:pt x="1151" y="2110"/>
                    <a:pt x="1133" y="2093"/>
                    <a:pt x="1112" y="2093"/>
                  </a:cubicBezTo>
                  <a:cubicBezTo>
                    <a:pt x="916" y="2093"/>
                    <a:pt x="916" y="2093"/>
                    <a:pt x="916" y="2093"/>
                  </a:cubicBezTo>
                  <a:cubicBezTo>
                    <a:pt x="924" y="2082"/>
                    <a:pt x="933" y="2072"/>
                    <a:pt x="943" y="2060"/>
                  </a:cubicBezTo>
                  <a:cubicBezTo>
                    <a:pt x="1007" y="1981"/>
                    <a:pt x="1105" y="1857"/>
                    <a:pt x="1203" y="1718"/>
                  </a:cubicBezTo>
                  <a:cubicBezTo>
                    <a:pt x="1301" y="1584"/>
                    <a:pt x="1388" y="1443"/>
                    <a:pt x="1466" y="1296"/>
                  </a:cubicBezTo>
                  <a:cubicBezTo>
                    <a:pt x="1547" y="1137"/>
                    <a:pt x="1588" y="1005"/>
                    <a:pt x="1588" y="903"/>
                  </a:cubicBezTo>
                  <a:cubicBezTo>
                    <a:pt x="1588" y="692"/>
                    <a:pt x="1504" y="490"/>
                    <a:pt x="1355" y="341"/>
                  </a:cubicBezTo>
                  <a:cubicBezTo>
                    <a:pt x="1345" y="331"/>
                    <a:pt x="1331" y="327"/>
                    <a:pt x="1317" y="330"/>
                  </a:cubicBezTo>
                  <a:cubicBezTo>
                    <a:pt x="1303" y="334"/>
                    <a:pt x="1292" y="345"/>
                    <a:pt x="1288" y="359"/>
                  </a:cubicBezTo>
                  <a:cubicBezTo>
                    <a:pt x="1285" y="373"/>
                    <a:pt x="1289" y="387"/>
                    <a:pt x="1299" y="397"/>
                  </a:cubicBezTo>
                  <a:cubicBezTo>
                    <a:pt x="1433" y="531"/>
                    <a:pt x="1509" y="713"/>
                    <a:pt x="1508" y="903"/>
                  </a:cubicBezTo>
                  <a:cubicBezTo>
                    <a:pt x="1508" y="992"/>
                    <a:pt x="1470" y="1112"/>
                    <a:pt x="1395" y="1260"/>
                  </a:cubicBezTo>
                  <a:cubicBezTo>
                    <a:pt x="1319" y="1403"/>
                    <a:pt x="1234" y="1541"/>
                    <a:pt x="1139" y="1673"/>
                  </a:cubicBezTo>
                  <a:cubicBezTo>
                    <a:pt x="1042" y="1809"/>
                    <a:pt x="945" y="1931"/>
                    <a:pt x="881" y="2010"/>
                  </a:cubicBezTo>
                  <a:cubicBezTo>
                    <a:pt x="860" y="2036"/>
                    <a:pt x="841" y="2059"/>
                    <a:pt x="824" y="2079"/>
                  </a:cubicBezTo>
                  <a:cubicBezTo>
                    <a:pt x="817" y="2087"/>
                    <a:pt x="806" y="2092"/>
                    <a:pt x="794" y="2092"/>
                  </a:cubicBezTo>
                  <a:cubicBezTo>
                    <a:pt x="782" y="2092"/>
                    <a:pt x="771" y="2087"/>
                    <a:pt x="764" y="2079"/>
                  </a:cubicBezTo>
                  <a:cubicBezTo>
                    <a:pt x="747" y="2059"/>
                    <a:pt x="728" y="2036"/>
                    <a:pt x="707" y="2010"/>
                  </a:cubicBezTo>
                  <a:cubicBezTo>
                    <a:pt x="643" y="1931"/>
                    <a:pt x="546" y="1809"/>
                    <a:pt x="449" y="1673"/>
                  </a:cubicBezTo>
                  <a:cubicBezTo>
                    <a:pt x="354" y="1541"/>
                    <a:pt x="269" y="1403"/>
                    <a:pt x="193" y="1260"/>
                  </a:cubicBezTo>
                  <a:cubicBezTo>
                    <a:pt x="118" y="1112"/>
                    <a:pt x="80" y="992"/>
                    <a:pt x="80" y="903"/>
                  </a:cubicBezTo>
                  <a:cubicBezTo>
                    <a:pt x="80" y="616"/>
                    <a:pt x="252" y="356"/>
                    <a:pt x="516" y="244"/>
                  </a:cubicBezTo>
                  <a:cubicBezTo>
                    <a:pt x="694" y="169"/>
                    <a:pt x="894" y="169"/>
                    <a:pt x="1072" y="244"/>
                  </a:cubicBezTo>
                  <a:cubicBezTo>
                    <a:pt x="1085" y="249"/>
                    <a:pt x="1100" y="248"/>
                    <a:pt x="1112" y="239"/>
                  </a:cubicBezTo>
                  <a:cubicBezTo>
                    <a:pt x="1123" y="231"/>
                    <a:pt x="1129" y="217"/>
                    <a:pt x="1127" y="203"/>
                  </a:cubicBezTo>
                  <a:cubicBezTo>
                    <a:pt x="1125" y="188"/>
                    <a:pt x="1116" y="176"/>
                    <a:pt x="1103" y="171"/>
                  </a:cubicBezTo>
                  <a:cubicBezTo>
                    <a:pt x="699" y="0"/>
                    <a:pt x="233" y="190"/>
                    <a:pt x="63" y="594"/>
                  </a:cubicBezTo>
                  <a:cubicBezTo>
                    <a:pt x="21" y="692"/>
                    <a:pt x="0" y="797"/>
                    <a:pt x="0" y="903"/>
                  </a:cubicBezTo>
                  <a:cubicBezTo>
                    <a:pt x="0" y="1005"/>
                    <a:pt x="41" y="1137"/>
                    <a:pt x="122" y="1296"/>
                  </a:cubicBezTo>
                  <a:cubicBezTo>
                    <a:pt x="200" y="1443"/>
                    <a:pt x="287" y="1584"/>
                    <a:pt x="385" y="1718"/>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4" name="Freeform 47">
              <a:extLst>
                <a:ext uri="{FF2B5EF4-FFF2-40B4-BE49-F238E27FC236}">
                  <a16:creationId xmlns:a16="http://schemas.microsoft.com/office/drawing/2014/main" id="{06F4372B-547C-4A4A-94ED-DDD424360939}"/>
                </a:ext>
              </a:extLst>
            </p:cNvPr>
            <p:cNvSpPr>
              <a:spLocks/>
            </p:cNvSpPr>
            <p:nvPr/>
          </p:nvSpPr>
          <p:spPr bwMode="auto">
            <a:xfrm>
              <a:off x="5986463" y="5545138"/>
              <a:ext cx="215900" cy="207963"/>
            </a:xfrm>
            <a:custGeom>
              <a:avLst/>
              <a:gdLst>
                <a:gd name="T0" fmla="*/ 426 w 861"/>
                <a:gd name="T1" fmla="*/ 79 h 835"/>
                <a:gd name="T2" fmla="*/ 466 w 861"/>
                <a:gd name="T3" fmla="*/ 39 h 835"/>
                <a:gd name="T4" fmla="*/ 426 w 861"/>
                <a:gd name="T5" fmla="*/ 0 h 835"/>
                <a:gd name="T6" fmla="*/ 37 w 861"/>
                <a:gd name="T7" fmla="*/ 319 h 835"/>
                <a:gd name="T8" fmla="*/ 274 w 861"/>
                <a:gd name="T9" fmla="*/ 763 h 835"/>
                <a:gd name="T10" fmla="*/ 756 w 861"/>
                <a:gd name="T11" fmla="*/ 617 h 835"/>
                <a:gd name="T12" fmla="*/ 707 w 861"/>
                <a:gd name="T13" fmla="*/ 116 h 835"/>
                <a:gd name="T14" fmla="*/ 668 w 861"/>
                <a:gd name="T15" fmla="*/ 105 h 835"/>
                <a:gd name="T16" fmla="*/ 640 w 861"/>
                <a:gd name="T17" fmla="*/ 133 h 835"/>
                <a:gd name="T18" fmla="*/ 651 w 861"/>
                <a:gd name="T19" fmla="*/ 172 h 835"/>
                <a:gd name="T20" fmla="*/ 690 w 861"/>
                <a:gd name="T21" fmla="*/ 573 h 835"/>
                <a:gd name="T22" fmla="*/ 305 w 861"/>
                <a:gd name="T23" fmla="*/ 690 h 835"/>
                <a:gd name="T24" fmla="*/ 115 w 861"/>
                <a:gd name="T25" fmla="*/ 334 h 835"/>
                <a:gd name="T26" fmla="*/ 426 w 861"/>
                <a:gd name="T27" fmla="*/ 79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835">
                  <a:moveTo>
                    <a:pt x="426" y="79"/>
                  </a:moveTo>
                  <a:cubicBezTo>
                    <a:pt x="448" y="79"/>
                    <a:pt x="466" y="61"/>
                    <a:pt x="466" y="39"/>
                  </a:cubicBezTo>
                  <a:cubicBezTo>
                    <a:pt x="466" y="17"/>
                    <a:pt x="448" y="0"/>
                    <a:pt x="426" y="0"/>
                  </a:cubicBezTo>
                  <a:cubicBezTo>
                    <a:pt x="237" y="0"/>
                    <a:pt x="74" y="133"/>
                    <a:pt x="37" y="319"/>
                  </a:cubicBezTo>
                  <a:cubicBezTo>
                    <a:pt x="0" y="505"/>
                    <a:pt x="99" y="691"/>
                    <a:pt x="274" y="763"/>
                  </a:cubicBezTo>
                  <a:cubicBezTo>
                    <a:pt x="449" y="835"/>
                    <a:pt x="651" y="774"/>
                    <a:pt x="756" y="617"/>
                  </a:cubicBezTo>
                  <a:cubicBezTo>
                    <a:pt x="861" y="459"/>
                    <a:pt x="841" y="250"/>
                    <a:pt x="707" y="116"/>
                  </a:cubicBezTo>
                  <a:cubicBezTo>
                    <a:pt x="697" y="105"/>
                    <a:pt x="682" y="101"/>
                    <a:pt x="668" y="105"/>
                  </a:cubicBezTo>
                  <a:cubicBezTo>
                    <a:pt x="654" y="109"/>
                    <a:pt x="643" y="119"/>
                    <a:pt x="640" y="133"/>
                  </a:cubicBezTo>
                  <a:cubicBezTo>
                    <a:pt x="636" y="147"/>
                    <a:pt x="640" y="162"/>
                    <a:pt x="651" y="172"/>
                  </a:cubicBezTo>
                  <a:cubicBezTo>
                    <a:pt x="758" y="279"/>
                    <a:pt x="774" y="447"/>
                    <a:pt x="690" y="573"/>
                  </a:cubicBezTo>
                  <a:cubicBezTo>
                    <a:pt x="606" y="699"/>
                    <a:pt x="444" y="748"/>
                    <a:pt x="305" y="690"/>
                  </a:cubicBezTo>
                  <a:cubicBezTo>
                    <a:pt x="165" y="632"/>
                    <a:pt x="85" y="483"/>
                    <a:pt x="115" y="334"/>
                  </a:cubicBezTo>
                  <a:cubicBezTo>
                    <a:pt x="144" y="186"/>
                    <a:pt x="275" y="79"/>
                    <a:pt x="426" y="79"/>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5" name="Freeform 48">
              <a:extLst>
                <a:ext uri="{FF2B5EF4-FFF2-40B4-BE49-F238E27FC236}">
                  <a16:creationId xmlns:a16="http://schemas.microsoft.com/office/drawing/2014/main" id="{00B4A1D4-AB1F-9D4E-9D17-27A25E153FBC}"/>
                </a:ext>
              </a:extLst>
            </p:cNvPr>
            <p:cNvSpPr>
              <a:spLocks/>
            </p:cNvSpPr>
            <p:nvPr/>
          </p:nvSpPr>
          <p:spPr bwMode="auto">
            <a:xfrm>
              <a:off x="5792787" y="5872163"/>
              <a:ext cx="601663" cy="169863"/>
            </a:xfrm>
            <a:custGeom>
              <a:avLst/>
              <a:gdLst>
                <a:gd name="T0" fmla="*/ 2372 w 2392"/>
                <a:gd name="T1" fmla="*/ 499 h 675"/>
                <a:gd name="T2" fmla="*/ 2128 w 2392"/>
                <a:gd name="T3" fmla="*/ 62 h 675"/>
                <a:gd name="T4" fmla="*/ 2020 w 2392"/>
                <a:gd name="T5" fmla="*/ 0 h 675"/>
                <a:gd name="T6" fmla="*/ 1737 w 2392"/>
                <a:gd name="T7" fmla="*/ 0 h 675"/>
                <a:gd name="T8" fmla="*/ 1697 w 2392"/>
                <a:gd name="T9" fmla="*/ 40 h 675"/>
                <a:gd name="T10" fmla="*/ 1737 w 2392"/>
                <a:gd name="T11" fmla="*/ 80 h 675"/>
                <a:gd name="T12" fmla="*/ 2020 w 2392"/>
                <a:gd name="T13" fmla="*/ 80 h 675"/>
                <a:gd name="T14" fmla="*/ 2058 w 2392"/>
                <a:gd name="T15" fmla="*/ 101 h 675"/>
                <a:gd name="T16" fmla="*/ 2302 w 2392"/>
                <a:gd name="T17" fmla="*/ 538 h 675"/>
                <a:gd name="T18" fmla="*/ 2302 w 2392"/>
                <a:gd name="T19" fmla="*/ 574 h 675"/>
                <a:gd name="T20" fmla="*/ 2264 w 2392"/>
                <a:gd name="T21" fmla="*/ 595 h 675"/>
                <a:gd name="T22" fmla="*/ 128 w 2392"/>
                <a:gd name="T23" fmla="*/ 595 h 675"/>
                <a:gd name="T24" fmla="*/ 90 w 2392"/>
                <a:gd name="T25" fmla="*/ 574 h 675"/>
                <a:gd name="T26" fmla="*/ 90 w 2392"/>
                <a:gd name="T27" fmla="*/ 538 h 675"/>
                <a:gd name="T28" fmla="*/ 334 w 2392"/>
                <a:gd name="T29" fmla="*/ 101 h 675"/>
                <a:gd name="T30" fmla="*/ 372 w 2392"/>
                <a:gd name="T31" fmla="*/ 80 h 675"/>
                <a:gd name="T32" fmla="*/ 655 w 2392"/>
                <a:gd name="T33" fmla="*/ 80 h 675"/>
                <a:gd name="T34" fmla="*/ 695 w 2392"/>
                <a:gd name="T35" fmla="*/ 40 h 675"/>
                <a:gd name="T36" fmla="*/ 655 w 2392"/>
                <a:gd name="T37" fmla="*/ 0 h 675"/>
                <a:gd name="T38" fmla="*/ 372 w 2392"/>
                <a:gd name="T39" fmla="*/ 0 h 675"/>
                <a:gd name="T40" fmla="*/ 264 w 2392"/>
                <a:gd name="T41" fmla="*/ 62 h 675"/>
                <a:gd name="T42" fmla="*/ 20 w 2392"/>
                <a:gd name="T43" fmla="*/ 499 h 675"/>
                <a:gd name="T44" fmla="*/ 22 w 2392"/>
                <a:gd name="T45" fmla="*/ 615 h 675"/>
                <a:gd name="T46" fmla="*/ 128 w 2392"/>
                <a:gd name="T47" fmla="*/ 675 h 675"/>
                <a:gd name="T48" fmla="*/ 2264 w 2392"/>
                <a:gd name="T49" fmla="*/ 675 h 675"/>
                <a:gd name="T50" fmla="*/ 2370 w 2392"/>
                <a:gd name="T51" fmla="*/ 615 h 675"/>
                <a:gd name="T52" fmla="*/ 2372 w 2392"/>
                <a:gd name="T53" fmla="*/ 499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92" h="675">
                  <a:moveTo>
                    <a:pt x="2372" y="499"/>
                  </a:moveTo>
                  <a:cubicBezTo>
                    <a:pt x="2128" y="62"/>
                    <a:pt x="2128" y="62"/>
                    <a:pt x="2128" y="62"/>
                  </a:cubicBezTo>
                  <a:cubicBezTo>
                    <a:pt x="2105" y="24"/>
                    <a:pt x="2064" y="0"/>
                    <a:pt x="2020" y="0"/>
                  </a:cubicBezTo>
                  <a:cubicBezTo>
                    <a:pt x="1737" y="0"/>
                    <a:pt x="1737" y="0"/>
                    <a:pt x="1737" y="0"/>
                  </a:cubicBezTo>
                  <a:cubicBezTo>
                    <a:pt x="1715" y="0"/>
                    <a:pt x="1697" y="18"/>
                    <a:pt x="1697" y="40"/>
                  </a:cubicBezTo>
                  <a:cubicBezTo>
                    <a:pt x="1697" y="62"/>
                    <a:pt x="1715" y="80"/>
                    <a:pt x="1737" y="80"/>
                  </a:cubicBezTo>
                  <a:cubicBezTo>
                    <a:pt x="2020" y="80"/>
                    <a:pt x="2020" y="80"/>
                    <a:pt x="2020" y="80"/>
                  </a:cubicBezTo>
                  <a:cubicBezTo>
                    <a:pt x="2035" y="79"/>
                    <a:pt x="2050" y="87"/>
                    <a:pt x="2058" y="101"/>
                  </a:cubicBezTo>
                  <a:cubicBezTo>
                    <a:pt x="2302" y="538"/>
                    <a:pt x="2302" y="538"/>
                    <a:pt x="2302" y="538"/>
                  </a:cubicBezTo>
                  <a:cubicBezTo>
                    <a:pt x="2309" y="549"/>
                    <a:pt x="2309" y="563"/>
                    <a:pt x="2302" y="574"/>
                  </a:cubicBezTo>
                  <a:cubicBezTo>
                    <a:pt x="2294" y="588"/>
                    <a:pt x="2279" y="596"/>
                    <a:pt x="2264" y="595"/>
                  </a:cubicBezTo>
                  <a:cubicBezTo>
                    <a:pt x="128" y="595"/>
                    <a:pt x="128" y="595"/>
                    <a:pt x="128" y="595"/>
                  </a:cubicBezTo>
                  <a:cubicBezTo>
                    <a:pt x="113" y="596"/>
                    <a:pt x="98" y="588"/>
                    <a:pt x="90" y="574"/>
                  </a:cubicBezTo>
                  <a:cubicBezTo>
                    <a:pt x="83" y="563"/>
                    <a:pt x="83" y="549"/>
                    <a:pt x="90" y="538"/>
                  </a:cubicBezTo>
                  <a:cubicBezTo>
                    <a:pt x="334" y="101"/>
                    <a:pt x="334" y="101"/>
                    <a:pt x="334" y="101"/>
                  </a:cubicBezTo>
                  <a:cubicBezTo>
                    <a:pt x="342" y="87"/>
                    <a:pt x="357" y="79"/>
                    <a:pt x="372" y="80"/>
                  </a:cubicBezTo>
                  <a:cubicBezTo>
                    <a:pt x="655" y="80"/>
                    <a:pt x="655" y="80"/>
                    <a:pt x="655" y="80"/>
                  </a:cubicBezTo>
                  <a:cubicBezTo>
                    <a:pt x="677" y="80"/>
                    <a:pt x="695" y="62"/>
                    <a:pt x="695" y="40"/>
                  </a:cubicBezTo>
                  <a:cubicBezTo>
                    <a:pt x="695" y="18"/>
                    <a:pt x="677" y="0"/>
                    <a:pt x="655" y="0"/>
                  </a:cubicBezTo>
                  <a:cubicBezTo>
                    <a:pt x="372" y="0"/>
                    <a:pt x="372" y="0"/>
                    <a:pt x="372" y="0"/>
                  </a:cubicBezTo>
                  <a:cubicBezTo>
                    <a:pt x="328" y="0"/>
                    <a:pt x="286" y="24"/>
                    <a:pt x="264" y="62"/>
                  </a:cubicBezTo>
                  <a:cubicBezTo>
                    <a:pt x="20" y="499"/>
                    <a:pt x="20" y="499"/>
                    <a:pt x="20" y="499"/>
                  </a:cubicBezTo>
                  <a:cubicBezTo>
                    <a:pt x="0" y="535"/>
                    <a:pt x="1" y="579"/>
                    <a:pt x="22" y="615"/>
                  </a:cubicBezTo>
                  <a:cubicBezTo>
                    <a:pt x="44" y="652"/>
                    <a:pt x="85" y="675"/>
                    <a:pt x="128" y="675"/>
                  </a:cubicBezTo>
                  <a:cubicBezTo>
                    <a:pt x="2264" y="675"/>
                    <a:pt x="2264" y="675"/>
                    <a:pt x="2264" y="675"/>
                  </a:cubicBezTo>
                  <a:cubicBezTo>
                    <a:pt x="2307" y="675"/>
                    <a:pt x="2348" y="652"/>
                    <a:pt x="2370" y="615"/>
                  </a:cubicBezTo>
                  <a:cubicBezTo>
                    <a:pt x="2392" y="579"/>
                    <a:pt x="2392" y="535"/>
                    <a:pt x="2372" y="499"/>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6" name="Freeform 49">
              <a:extLst>
                <a:ext uri="{FF2B5EF4-FFF2-40B4-BE49-F238E27FC236}">
                  <a16:creationId xmlns:a16="http://schemas.microsoft.com/office/drawing/2014/main" id="{37089776-175A-6C49-BB7E-4B3C194FC072}"/>
                </a:ext>
              </a:extLst>
            </p:cNvPr>
            <p:cNvSpPr>
              <a:spLocks/>
            </p:cNvSpPr>
            <p:nvPr/>
          </p:nvSpPr>
          <p:spPr bwMode="auto">
            <a:xfrm>
              <a:off x="6202363" y="5922963"/>
              <a:ext cx="90488" cy="41275"/>
            </a:xfrm>
            <a:custGeom>
              <a:avLst/>
              <a:gdLst>
                <a:gd name="T0" fmla="*/ 323 w 363"/>
                <a:gd name="T1" fmla="*/ 0 h 164"/>
                <a:gd name="T2" fmla="*/ 164 w 363"/>
                <a:gd name="T3" fmla="*/ 0 h 164"/>
                <a:gd name="T4" fmla="*/ 142 w 363"/>
                <a:gd name="T5" fmla="*/ 6 h 164"/>
                <a:gd name="T6" fmla="*/ 23 w 363"/>
                <a:gd name="T7" fmla="*/ 86 h 164"/>
                <a:gd name="T8" fmla="*/ 12 w 363"/>
                <a:gd name="T9" fmla="*/ 141 h 164"/>
                <a:gd name="T10" fmla="*/ 67 w 363"/>
                <a:gd name="T11" fmla="*/ 152 h 164"/>
                <a:gd name="T12" fmla="*/ 176 w 363"/>
                <a:gd name="T13" fmla="*/ 79 h 164"/>
                <a:gd name="T14" fmla="*/ 323 w 363"/>
                <a:gd name="T15" fmla="*/ 79 h 164"/>
                <a:gd name="T16" fmla="*/ 363 w 363"/>
                <a:gd name="T17" fmla="*/ 39 h 164"/>
                <a:gd name="T18" fmla="*/ 323 w 363"/>
                <a:gd name="T1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164">
                  <a:moveTo>
                    <a:pt x="323" y="0"/>
                  </a:moveTo>
                  <a:cubicBezTo>
                    <a:pt x="164" y="0"/>
                    <a:pt x="164" y="0"/>
                    <a:pt x="164" y="0"/>
                  </a:cubicBezTo>
                  <a:cubicBezTo>
                    <a:pt x="156" y="0"/>
                    <a:pt x="149" y="2"/>
                    <a:pt x="142" y="6"/>
                  </a:cubicBezTo>
                  <a:cubicBezTo>
                    <a:pt x="23" y="86"/>
                    <a:pt x="23" y="86"/>
                    <a:pt x="23" y="86"/>
                  </a:cubicBezTo>
                  <a:cubicBezTo>
                    <a:pt x="5" y="98"/>
                    <a:pt x="0" y="122"/>
                    <a:pt x="12" y="141"/>
                  </a:cubicBezTo>
                  <a:cubicBezTo>
                    <a:pt x="24" y="159"/>
                    <a:pt x="49" y="164"/>
                    <a:pt x="67" y="152"/>
                  </a:cubicBezTo>
                  <a:cubicBezTo>
                    <a:pt x="176" y="79"/>
                    <a:pt x="176" y="79"/>
                    <a:pt x="176" y="79"/>
                  </a:cubicBezTo>
                  <a:cubicBezTo>
                    <a:pt x="323" y="79"/>
                    <a:pt x="323" y="79"/>
                    <a:pt x="323" y="79"/>
                  </a:cubicBezTo>
                  <a:cubicBezTo>
                    <a:pt x="345" y="79"/>
                    <a:pt x="363" y="61"/>
                    <a:pt x="363" y="39"/>
                  </a:cubicBezTo>
                  <a:cubicBezTo>
                    <a:pt x="363" y="17"/>
                    <a:pt x="345" y="0"/>
                    <a:pt x="323" y="0"/>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7" name="Freeform 50">
              <a:extLst>
                <a:ext uri="{FF2B5EF4-FFF2-40B4-BE49-F238E27FC236}">
                  <a16:creationId xmlns:a16="http://schemas.microsoft.com/office/drawing/2014/main" id="{FD242622-196F-3841-ACB9-1676FCF4B2B9}"/>
                </a:ext>
              </a:extLst>
            </p:cNvPr>
            <p:cNvSpPr>
              <a:spLocks/>
            </p:cNvSpPr>
            <p:nvPr/>
          </p:nvSpPr>
          <p:spPr bwMode="auto">
            <a:xfrm>
              <a:off x="6223000" y="5981700"/>
              <a:ext cx="100013" cy="20638"/>
            </a:xfrm>
            <a:custGeom>
              <a:avLst/>
              <a:gdLst>
                <a:gd name="T0" fmla="*/ 0 w 397"/>
                <a:gd name="T1" fmla="*/ 39 h 79"/>
                <a:gd name="T2" fmla="*/ 40 w 397"/>
                <a:gd name="T3" fmla="*/ 79 h 79"/>
                <a:gd name="T4" fmla="*/ 357 w 397"/>
                <a:gd name="T5" fmla="*/ 79 h 79"/>
                <a:gd name="T6" fmla="*/ 397 w 397"/>
                <a:gd name="T7" fmla="*/ 39 h 79"/>
                <a:gd name="T8" fmla="*/ 357 w 397"/>
                <a:gd name="T9" fmla="*/ 0 h 79"/>
                <a:gd name="T10" fmla="*/ 40 w 397"/>
                <a:gd name="T11" fmla="*/ 0 h 79"/>
                <a:gd name="T12" fmla="*/ 0 w 397"/>
                <a:gd name="T13" fmla="*/ 39 h 79"/>
              </a:gdLst>
              <a:ahLst/>
              <a:cxnLst>
                <a:cxn ang="0">
                  <a:pos x="T0" y="T1"/>
                </a:cxn>
                <a:cxn ang="0">
                  <a:pos x="T2" y="T3"/>
                </a:cxn>
                <a:cxn ang="0">
                  <a:pos x="T4" y="T5"/>
                </a:cxn>
                <a:cxn ang="0">
                  <a:pos x="T6" y="T7"/>
                </a:cxn>
                <a:cxn ang="0">
                  <a:pos x="T8" y="T9"/>
                </a:cxn>
                <a:cxn ang="0">
                  <a:pos x="T10" y="T11"/>
                </a:cxn>
                <a:cxn ang="0">
                  <a:pos x="T12" y="T13"/>
                </a:cxn>
              </a:cxnLst>
              <a:rect l="0" t="0" r="r" b="b"/>
              <a:pathLst>
                <a:path w="397" h="79">
                  <a:moveTo>
                    <a:pt x="0" y="39"/>
                  </a:moveTo>
                  <a:cubicBezTo>
                    <a:pt x="0" y="61"/>
                    <a:pt x="18" y="79"/>
                    <a:pt x="40" y="79"/>
                  </a:cubicBezTo>
                  <a:cubicBezTo>
                    <a:pt x="357" y="79"/>
                    <a:pt x="357" y="79"/>
                    <a:pt x="357" y="79"/>
                  </a:cubicBezTo>
                  <a:cubicBezTo>
                    <a:pt x="379" y="79"/>
                    <a:pt x="397" y="61"/>
                    <a:pt x="397" y="39"/>
                  </a:cubicBezTo>
                  <a:cubicBezTo>
                    <a:pt x="397" y="17"/>
                    <a:pt x="379" y="0"/>
                    <a:pt x="357" y="0"/>
                  </a:cubicBezTo>
                  <a:cubicBezTo>
                    <a:pt x="40" y="0"/>
                    <a:pt x="40" y="0"/>
                    <a:pt x="40" y="0"/>
                  </a:cubicBezTo>
                  <a:cubicBezTo>
                    <a:pt x="18" y="0"/>
                    <a:pt x="0" y="17"/>
                    <a:pt x="0" y="39"/>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8" name="Freeform 51">
              <a:extLst>
                <a:ext uri="{FF2B5EF4-FFF2-40B4-BE49-F238E27FC236}">
                  <a16:creationId xmlns:a16="http://schemas.microsoft.com/office/drawing/2014/main" id="{287A6A7A-9BFB-BE41-9A48-81FC4CC79D70}"/>
                </a:ext>
              </a:extLst>
            </p:cNvPr>
            <p:cNvSpPr>
              <a:spLocks/>
            </p:cNvSpPr>
            <p:nvPr/>
          </p:nvSpPr>
          <p:spPr bwMode="auto">
            <a:xfrm>
              <a:off x="5894388" y="5922963"/>
              <a:ext cx="90488" cy="39688"/>
            </a:xfrm>
            <a:custGeom>
              <a:avLst/>
              <a:gdLst>
                <a:gd name="T0" fmla="*/ 318 w 361"/>
                <a:gd name="T1" fmla="*/ 158 h 158"/>
                <a:gd name="T2" fmla="*/ 356 w 361"/>
                <a:gd name="T3" fmla="*/ 130 h 158"/>
                <a:gd name="T4" fmla="*/ 340 w 361"/>
                <a:gd name="T5" fmla="*/ 86 h 158"/>
                <a:gd name="T6" fmla="*/ 221 w 361"/>
                <a:gd name="T7" fmla="*/ 6 h 158"/>
                <a:gd name="T8" fmla="*/ 199 w 361"/>
                <a:gd name="T9" fmla="*/ 0 h 158"/>
                <a:gd name="T10" fmla="*/ 40 w 361"/>
                <a:gd name="T11" fmla="*/ 0 h 158"/>
                <a:gd name="T12" fmla="*/ 0 w 361"/>
                <a:gd name="T13" fmla="*/ 39 h 158"/>
                <a:gd name="T14" fmla="*/ 40 w 361"/>
                <a:gd name="T15" fmla="*/ 79 h 158"/>
                <a:gd name="T16" fmla="*/ 187 w 361"/>
                <a:gd name="T17" fmla="*/ 79 h 158"/>
                <a:gd name="T18" fmla="*/ 296 w 361"/>
                <a:gd name="T19" fmla="*/ 152 h 158"/>
                <a:gd name="T20" fmla="*/ 318 w 361"/>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1" h="158">
                  <a:moveTo>
                    <a:pt x="318" y="158"/>
                  </a:moveTo>
                  <a:cubicBezTo>
                    <a:pt x="335" y="158"/>
                    <a:pt x="351" y="147"/>
                    <a:pt x="356" y="130"/>
                  </a:cubicBezTo>
                  <a:cubicBezTo>
                    <a:pt x="361" y="113"/>
                    <a:pt x="354" y="95"/>
                    <a:pt x="340" y="86"/>
                  </a:cubicBezTo>
                  <a:cubicBezTo>
                    <a:pt x="221" y="6"/>
                    <a:pt x="221" y="6"/>
                    <a:pt x="221" y="6"/>
                  </a:cubicBezTo>
                  <a:cubicBezTo>
                    <a:pt x="214" y="2"/>
                    <a:pt x="207" y="0"/>
                    <a:pt x="199" y="0"/>
                  </a:cubicBezTo>
                  <a:cubicBezTo>
                    <a:pt x="40" y="0"/>
                    <a:pt x="40" y="0"/>
                    <a:pt x="40" y="0"/>
                  </a:cubicBezTo>
                  <a:cubicBezTo>
                    <a:pt x="18" y="0"/>
                    <a:pt x="0" y="17"/>
                    <a:pt x="0" y="39"/>
                  </a:cubicBezTo>
                  <a:cubicBezTo>
                    <a:pt x="0" y="61"/>
                    <a:pt x="18" y="79"/>
                    <a:pt x="40" y="79"/>
                  </a:cubicBezTo>
                  <a:cubicBezTo>
                    <a:pt x="187" y="79"/>
                    <a:pt x="187" y="79"/>
                    <a:pt x="187" y="79"/>
                  </a:cubicBezTo>
                  <a:cubicBezTo>
                    <a:pt x="296" y="152"/>
                    <a:pt x="296" y="152"/>
                    <a:pt x="296" y="152"/>
                  </a:cubicBezTo>
                  <a:cubicBezTo>
                    <a:pt x="302" y="156"/>
                    <a:pt x="310" y="158"/>
                    <a:pt x="318" y="158"/>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89" name="Freeform 52">
              <a:extLst>
                <a:ext uri="{FF2B5EF4-FFF2-40B4-BE49-F238E27FC236}">
                  <a16:creationId xmlns:a16="http://schemas.microsoft.com/office/drawing/2014/main" id="{1A3CE3B7-22C2-8546-9588-43742E506035}"/>
                </a:ext>
              </a:extLst>
            </p:cNvPr>
            <p:cNvSpPr>
              <a:spLocks/>
            </p:cNvSpPr>
            <p:nvPr/>
          </p:nvSpPr>
          <p:spPr bwMode="auto">
            <a:xfrm>
              <a:off x="5864225" y="5981700"/>
              <a:ext cx="100013" cy="20638"/>
            </a:xfrm>
            <a:custGeom>
              <a:avLst/>
              <a:gdLst>
                <a:gd name="T0" fmla="*/ 40 w 397"/>
                <a:gd name="T1" fmla="*/ 0 h 79"/>
                <a:gd name="T2" fmla="*/ 0 w 397"/>
                <a:gd name="T3" fmla="*/ 39 h 79"/>
                <a:gd name="T4" fmla="*/ 40 w 397"/>
                <a:gd name="T5" fmla="*/ 79 h 79"/>
                <a:gd name="T6" fmla="*/ 357 w 397"/>
                <a:gd name="T7" fmla="*/ 79 h 79"/>
                <a:gd name="T8" fmla="*/ 397 w 397"/>
                <a:gd name="T9" fmla="*/ 39 h 79"/>
                <a:gd name="T10" fmla="*/ 357 w 397"/>
                <a:gd name="T11" fmla="*/ 0 h 79"/>
                <a:gd name="T12" fmla="*/ 40 w 397"/>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397" h="79">
                  <a:moveTo>
                    <a:pt x="40" y="0"/>
                  </a:moveTo>
                  <a:cubicBezTo>
                    <a:pt x="18" y="0"/>
                    <a:pt x="0" y="17"/>
                    <a:pt x="0" y="39"/>
                  </a:cubicBezTo>
                  <a:cubicBezTo>
                    <a:pt x="0" y="61"/>
                    <a:pt x="18" y="79"/>
                    <a:pt x="40" y="79"/>
                  </a:cubicBezTo>
                  <a:cubicBezTo>
                    <a:pt x="357" y="79"/>
                    <a:pt x="357" y="79"/>
                    <a:pt x="357" y="79"/>
                  </a:cubicBezTo>
                  <a:cubicBezTo>
                    <a:pt x="379" y="79"/>
                    <a:pt x="397" y="61"/>
                    <a:pt x="397" y="39"/>
                  </a:cubicBezTo>
                  <a:cubicBezTo>
                    <a:pt x="397" y="17"/>
                    <a:pt x="379" y="0"/>
                    <a:pt x="357" y="0"/>
                  </a:cubicBezTo>
                  <a:lnTo>
                    <a:pt x="40" y="0"/>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190" name="Group 1189">
            <a:extLst>
              <a:ext uri="{FF2B5EF4-FFF2-40B4-BE49-F238E27FC236}">
                <a16:creationId xmlns:a16="http://schemas.microsoft.com/office/drawing/2014/main" id="{8A5C3361-6F6E-C54D-A709-CD19F1333F35}"/>
              </a:ext>
            </a:extLst>
          </p:cNvPr>
          <p:cNvGrpSpPr/>
          <p:nvPr/>
        </p:nvGrpSpPr>
        <p:grpSpPr>
          <a:xfrm>
            <a:off x="7080201" y="8175812"/>
            <a:ext cx="785485" cy="786100"/>
            <a:chOff x="7776892" y="5495078"/>
            <a:chExt cx="589186" cy="589648"/>
          </a:xfrm>
          <a:solidFill>
            <a:sysClr val="windowText" lastClr="000000">
              <a:lumMod val="65000"/>
              <a:lumOff val="35000"/>
            </a:sysClr>
          </a:solidFill>
        </p:grpSpPr>
        <p:sp>
          <p:nvSpPr>
            <p:cNvPr id="1191" name="Freeform 56">
              <a:extLst>
                <a:ext uri="{FF2B5EF4-FFF2-40B4-BE49-F238E27FC236}">
                  <a16:creationId xmlns:a16="http://schemas.microsoft.com/office/drawing/2014/main" id="{87A853D3-262F-BC4C-9630-AE0A11B568A9}"/>
                </a:ext>
              </a:extLst>
            </p:cNvPr>
            <p:cNvSpPr>
              <a:spLocks noEditPoints="1"/>
            </p:cNvSpPr>
            <p:nvPr/>
          </p:nvSpPr>
          <p:spPr bwMode="auto">
            <a:xfrm>
              <a:off x="8274653" y="5495078"/>
              <a:ext cx="91425" cy="91425"/>
            </a:xfrm>
            <a:custGeom>
              <a:avLst/>
              <a:gdLst>
                <a:gd name="T0" fmla="*/ 317 w 371"/>
                <a:gd name="T1" fmla="*/ 56 h 370"/>
                <a:gd name="T2" fmla="*/ 187 w 371"/>
                <a:gd name="T3" fmla="*/ 0 h 370"/>
                <a:gd name="T4" fmla="*/ 186 w 371"/>
                <a:gd name="T5" fmla="*/ 0 h 370"/>
                <a:gd name="T6" fmla="*/ 1 w 371"/>
                <a:gd name="T7" fmla="*/ 184 h 370"/>
                <a:gd name="T8" fmla="*/ 54 w 371"/>
                <a:gd name="T9" fmla="*/ 315 h 370"/>
                <a:gd name="T10" fmla="*/ 184 w 371"/>
                <a:gd name="T11" fmla="*/ 370 h 370"/>
                <a:gd name="T12" fmla="*/ 186 w 371"/>
                <a:gd name="T13" fmla="*/ 370 h 370"/>
                <a:gd name="T14" fmla="*/ 371 w 371"/>
                <a:gd name="T15" fmla="*/ 187 h 370"/>
                <a:gd name="T16" fmla="*/ 317 w 371"/>
                <a:gd name="T17" fmla="*/ 56 h 370"/>
                <a:gd name="T18" fmla="*/ 186 w 371"/>
                <a:gd name="T19" fmla="*/ 302 h 370"/>
                <a:gd name="T20" fmla="*/ 185 w 371"/>
                <a:gd name="T21" fmla="*/ 302 h 370"/>
                <a:gd name="T22" fmla="*/ 102 w 371"/>
                <a:gd name="T23" fmla="*/ 267 h 370"/>
                <a:gd name="T24" fmla="*/ 69 w 371"/>
                <a:gd name="T25" fmla="*/ 184 h 370"/>
                <a:gd name="T26" fmla="*/ 186 w 371"/>
                <a:gd name="T27" fmla="*/ 69 h 370"/>
                <a:gd name="T28" fmla="*/ 187 w 371"/>
                <a:gd name="T29" fmla="*/ 69 h 370"/>
                <a:gd name="T30" fmla="*/ 269 w 371"/>
                <a:gd name="T31" fmla="*/ 104 h 370"/>
                <a:gd name="T32" fmla="*/ 302 w 371"/>
                <a:gd name="T33" fmla="*/ 186 h 370"/>
                <a:gd name="T34" fmla="*/ 186 w 371"/>
                <a:gd name="T35" fmla="*/ 30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1" h="370">
                  <a:moveTo>
                    <a:pt x="317" y="56"/>
                  </a:moveTo>
                  <a:cubicBezTo>
                    <a:pt x="283" y="20"/>
                    <a:pt x="236" y="1"/>
                    <a:pt x="187" y="0"/>
                  </a:cubicBezTo>
                  <a:cubicBezTo>
                    <a:pt x="186" y="0"/>
                    <a:pt x="186" y="0"/>
                    <a:pt x="186" y="0"/>
                  </a:cubicBezTo>
                  <a:cubicBezTo>
                    <a:pt x="84" y="0"/>
                    <a:pt x="1" y="83"/>
                    <a:pt x="1" y="184"/>
                  </a:cubicBezTo>
                  <a:cubicBezTo>
                    <a:pt x="0" y="233"/>
                    <a:pt x="19" y="280"/>
                    <a:pt x="54" y="315"/>
                  </a:cubicBezTo>
                  <a:cubicBezTo>
                    <a:pt x="88" y="350"/>
                    <a:pt x="135" y="370"/>
                    <a:pt x="184" y="370"/>
                  </a:cubicBezTo>
                  <a:cubicBezTo>
                    <a:pt x="186" y="370"/>
                    <a:pt x="186" y="370"/>
                    <a:pt x="186" y="370"/>
                  </a:cubicBezTo>
                  <a:cubicBezTo>
                    <a:pt x="287" y="370"/>
                    <a:pt x="370" y="288"/>
                    <a:pt x="371" y="187"/>
                  </a:cubicBezTo>
                  <a:cubicBezTo>
                    <a:pt x="371" y="138"/>
                    <a:pt x="352" y="91"/>
                    <a:pt x="317" y="56"/>
                  </a:cubicBezTo>
                  <a:close/>
                  <a:moveTo>
                    <a:pt x="186" y="302"/>
                  </a:moveTo>
                  <a:cubicBezTo>
                    <a:pt x="185" y="302"/>
                    <a:pt x="185" y="302"/>
                    <a:pt x="185" y="302"/>
                  </a:cubicBezTo>
                  <a:cubicBezTo>
                    <a:pt x="153" y="302"/>
                    <a:pt x="124" y="289"/>
                    <a:pt x="102" y="267"/>
                  </a:cubicBezTo>
                  <a:cubicBezTo>
                    <a:pt x="81" y="245"/>
                    <a:pt x="69" y="216"/>
                    <a:pt x="69" y="184"/>
                  </a:cubicBezTo>
                  <a:cubicBezTo>
                    <a:pt x="69" y="121"/>
                    <a:pt x="122" y="69"/>
                    <a:pt x="186" y="69"/>
                  </a:cubicBezTo>
                  <a:cubicBezTo>
                    <a:pt x="187" y="69"/>
                    <a:pt x="187" y="69"/>
                    <a:pt x="187" y="69"/>
                  </a:cubicBezTo>
                  <a:cubicBezTo>
                    <a:pt x="218" y="69"/>
                    <a:pt x="247" y="81"/>
                    <a:pt x="269" y="104"/>
                  </a:cubicBezTo>
                  <a:cubicBezTo>
                    <a:pt x="291" y="126"/>
                    <a:pt x="302" y="155"/>
                    <a:pt x="302" y="186"/>
                  </a:cubicBezTo>
                  <a:cubicBezTo>
                    <a:pt x="302" y="250"/>
                    <a:pt x="249" y="302"/>
                    <a:pt x="186" y="302"/>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2" name="Freeform 57">
              <a:extLst>
                <a:ext uri="{FF2B5EF4-FFF2-40B4-BE49-F238E27FC236}">
                  <a16:creationId xmlns:a16="http://schemas.microsoft.com/office/drawing/2014/main" id="{B3D1274F-2C3E-5C40-8CC4-AC162EC19F43}"/>
                </a:ext>
              </a:extLst>
            </p:cNvPr>
            <p:cNvSpPr>
              <a:spLocks noEditPoints="1"/>
            </p:cNvSpPr>
            <p:nvPr/>
          </p:nvSpPr>
          <p:spPr bwMode="auto">
            <a:xfrm>
              <a:off x="7776892" y="5743958"/>
              <a:ext cx="91887" cy="91425"/>
            </a:xfrm>
            <a:custGeom>
              <a:avLst/>
              <a:gdLst>
                <a:gd name="T0" fmla="*/ 187 w 371"/>
                <a:gd name="T1" fmla="*/ 0 h 370"/>
                <a:gd name="T2" fmla="*/ 185 w 371"/>
                <a:gd name="T3" fmla="*/ 0 h 370"/>
                <a:gd name="T4" fmla="*/ 0 w 371"/>
                <a:gd name="T5" fmla="*/ 183 h 370"/>
                <a:gd name="T6" fmla="*/ 184 w 371"/>
                <a:gd name="T7" fmla="*/ 370 h 370"/>
                <a:gd name="T8" fmla="*/ 185 w 371"/>
                <a:gd name="T9" fmla="*/ 370 h 370"/>
                <a:gd name="T10" fmla="*/ 370 w 371"/>
                <a:gd name="T11" fmla="*/ 187 h 370"/>
                <a:gd name="T12" fmla="*/ 187 w 371"/>
                <a:gd name="T13" fmla="*/ 0 h 370"/>
                <a:gd name="T14" fmla="*/ 185 w 371"/>
                <a:gd name="T15" fmla="*/ 302 h 370"/>
                <a:gd name="T16" fmla="*/ 184 w 371"/>
                <a:gd name="T17" fmla="*/ 302 h 370"/>
                <a:gd name="T18" fmla="*/ 69 w 371"/>
                <a:gd name="T19" fmla="*/ 184 h 370"/>
                <a:gd name="T20" fmla="*/ 185 w 371"/>
                <a:gd name="T21" fmla="*/ 68 h 370"/>
                <a:gd name="T22" fmla="*/ 186 w 371"/>
                <a:gd name="T23" fmla="*/ 68 h 370"/>
                <a:gd name="T24" fmla="*/ 302 w 371"/>
                <a:gd name="T25" fmla="*/ 186 h 370"/>
                <a:gd name="T26" fmla="*/ 185 w 371"/>
                <a:gd name="T27" fmla="*/ 30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370">
                  <a:moveTo>
                    <a:pt x="187" y="0"/>
                  </a:moveTo>
                  <a:cubicBezTo>
                    <a:pt x="185" y="0"/>
                    <a:pt x="185" y="0"/>
                    <a:pt x="185" y="0"/>
                  </a:cubicBezTo>
                  <a:cubicBezTo>
                    <a:pt x="84" y="0"/>
                    <a:pt x="1" y="82"/>
                    <a:pt x="0" y="183"/>
                  </a:cubicBezTo>
                  <a:cubicBezTo>
                    <a:pt x="0" y="285"/>
                    <a:pt x="82" y="369"/>
                    <a:pt x="184" y="370"/>
                  </a:cubicBezTo>
                  <a:cubicBezTo>
                    <a:pt x="185" y="370"/>
                    <a:pt x="185" y="370"/>
                    <a:pt x="185" y="370"/>
                  </a:cubicBezTo>
                  <a:cubicBezTo>
                    <a:pt x="287" y="370"/>
                    <a:pt x="370" y="288"/>
                    <a:pt x="370" y="187"/>
                  </a:cubicBezTo>
                  <a:cubicBezTo>
                    <a:pt x="371" y="85"/>
                    <a:pt x="289" y="1"/>
                    <a:pt x="187" y="0"/>
                  </a:cubicBezTo>
                  <a:close/>
                  <a:moveTo>
                    <a:pt x="185" y="302"/>
                  </a:moveTo>
                  <a:cubicBezTo>
                    <a:pt x="184" y="302"/>
                    <a:pt x="184" y="302"/>
                    <a:pt x="184" y="302"/>
                  </a:cubicBezTo>
                  <a:cubicBezTo>
                    <a:pt x="120" y="301"/>
                    <a:pt x="68" y="248"/>
                    <a:pt x="69" y="184"/>
                  </a:cubicBezTo>
                  <a:cubicBezTo>
                    <a:pt x="69" y="120"/>
                    <a:pt x="122" y="68"/>
                    <a:pt x="185" y="68"/>
                  </a:cubicBezTo>
                  <a:cubicBezTo>
                    <a:pt x="186" y="68"/>
                    <a:pt x="186" y="68"/>
                    <a:pt x="186" y="68"/>
                  </a:cubicBezTo>
                  <a:cubicBezTo>
                    <a:pt x="251" y="69"/>
                    <a:pt x="303" y="122"/>
                    <a:pt x="302" y="186"/>
                  </a:cubicBezTo>
                  <a:cubicBezTo>
                    <a:pt x="302" y="250"/>
                    <a:pt x="249" y="302"/>
                    <a:pt x="185" y="302"/>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3" name="Freeform 58">
              <a:extLst>
                <a:ext uri="{FF2B5EF4-FFF2-40B4-BE49-F238E27FC236}">
                  <a16:creationId xmlns:a16="http://schemas.microsoft.com/office/drawing/2014/main" id="{3045BED7-8BFF-5A47-9F5C-4B6D39C363A9}"/>
                </a:ext>
              </a:extLst>
            </p:cNvPr>
            <p:cNvSpPr>
              <a:spLocks noEditPoints="1"/>
            </p:cNvSpPr>
            <p:nvPr/>
          </p:nvSpPr>
          <p:spPr bwMode="auto">
            <a:xfrm>
              <a:off x="7949123" y="5571728"/>
              <a:ext cx="92349" cy="91425"/>
            </a:xfrm>
            <a:custGeom>
              <a:avLst/>
              <a:gdLst>
                <a:gd name="T0" fmla="*/ 187 w 372"/>
                <a:gd name="T1" fmla="*/ 0 h 370"/>
                <a:gd name="T2" fmla="*/ 186 w 372"/>
                <a:gd name="T3" fmla="*/ 0 h 370"/>
                <a:gd name="T4" fmla="*/ 1 w 372"/>
                <a:gd name="T5" fmla="*/ 183 h 370"/>
                <a:gd name="T6" fmla="*/ 184 w 372"/>
                <a:gd name="T7" fmla="*/ 370 h 370"/>
                <a:gd name="T8" fmla="*/ 186 w 372"/>
                <a:gd name="T9" fmla="*/ 370 h 370"/>
                <a:gd name="T10" fmla="*/ 371 w 372"/>
                <a:gd name="T11" fmla="*/ 186 h 370"/>
                <a:gd name="T12" fmla="*/ 187 w 372"/>
                <a:gd name="T13" fmla="*/ 0 h 370"/>
                <a:gd name="T14" fmla="*/ 186 w 372"/>
                <a:gd name="T15" fmla="*/ 301 h 370"/>
                <a:gd name="T16" fmla="*/ 185 w 372"/>
                <a:gd name="T17" fmla="*/ 301 h 370"/>
                <a:gd name="T18" fmla="*/ 69 w 372"/>
                <a:gd name="T19" fmla="*/ 184 h 370"/>
                <a:gd name="T20" fmla="*/ 186 w 372"/>
                <a:gd name="T21" fmla="*/ 68 h 370"/>
                <a:gd name="T22" fmla="*/ 187 w 372"/>
                <a:gd name="T23" fmla="*/ 68 h 370"/>
                <a:gd name="T24" fmla="*/ 302 w 372"/>
                <a:gd name="T25" fmla="*/ 186 h 370"/>
                <a:gd name="T26" fmla="*/ 186 w 372"/>
                <a:gd name="T27" fmla="*/ 30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370">
                  <a:moveTo>
                    <a:pt x="187" y="0"/>
                  </a:moveTo>
                  <a:cubicBezTo>
                    <a:pt x="186" y="0"/>
                    <a:pt x="186" y="0"/>
                    <a:pt x="186" y="0"/>
                  </a:cubicBezTo>
                  <a:cubicBezTo>
                    <a:pt x="84" y="0"/>
                    <a:pt x="1" y="82"/>
                    <a:pt x="1" y="183"/>
                  </a:cubicBezTo>
                  <a:cubicBezTo>
                    <a:pt x="0" y="285"/>
                    <a:pt x="82" y="369"/>
                    <a:pt x="184" y="370"/>
                  </a:cubicBezTo>
                  <a:cubicBezTo>
                    <a:pt x="186" y="370"/>
                    <a:pt x="186" y="370"/>
                    <a:pt x="186" y="370"/>
                  </a:cubicBezTo>
                  <a:cubicBezTo>
                    <a:pt x="287" y="370"/>
                    <a:pt x="370" y="287"/>
                    <a:pt x="371" y="186"/>
                  </a:cubicBezTo>
                  <a:cubicBezTo>
                    <a:pt x="372" y="84"/>
                    <a:pt x="289" y="1"/>
                    <a:pt x="187" y="0"/>
                  </a:cubicBezTo>
                  <a:close/>
                  <a:moveTo>
                    <a:pt x="186" y="301"/>
                  </a:moveTo>
                  <a:cubicBezTo>
                    <a:pt x="185" y="301"/>
                    <a:pt x="185" y="301"/>
                    <a:pt x="185" y="301"/>
                  </a:cubicBezTo>
                  <a:cubicBezTo>
                    <a:pt x="120" y="301"/>
                    <a:pt x="68" y="248"/>
                    <a:pt x="69" y="184"/>
                  </a:cubicBezTo>
                  <a:cubicBezTo>
                    <a:pt x="70" y="120"/>
                    <a:pt x="122" y="68"/>
                    <a:pt x="186" y="68"/>
                  </a:cubicBezTo>
                  <a:cubicBezTo>
                    <a:pt x="187" y="68"/>
                    <a:pt x="187" y="68"/>
                    <a:pt x="187" y="68"/>
                  </a:cubicBezTo>
                  <a:cubicBezTo>
                    <a:pt x="251" y="69"/>
                    <a:pt x="303" y="121"/>
                    <a:pt x="302" y="186"/>
                  </a:cubicBezTo>
                  <a:cubicBezTo>
                    <a:pt x="302" y="250"/>
                    <a:pt x="249" y="301"/>
                    <a:pt x="186" y="301"/>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4" name="Freeform 59">
              <a:extLst>
                <a:ext uri="{FF2B5EF4-FFF2-40B4-BE49-F238E27FC236}">
                  <a16:creationId xmlns:a16="http://schemas.microsoft.com/office/drawing/2014/main" id="{1B5FAA11-86AB-7648-B213-1738B737A318}"/>
                </a:ext>
              </a:extLst>
            </p:cNvPr>
            <p:cNvSpPr>
              <a:spLocks noEditPoints="1"/>
            </p:cNvSpPr>
            <p:nvPr/>
          </p:nvSpPr>
          <p:spPr bwMode="auto">
            <a:xfrm>
              <a:off x="8073794" y="5695937"/>
              <a:ext cx="91425" cy="91887"/>
            </a:xfrm>
            <a:custGeom>
              <a:avLst/>
              <a:gdLst>
                <a:gd name="T0" fmla="*/ 187 w 371"/>
                <a:gd name="T1" fmla="*/ 0 h 370"/>
                <a:gd name="T2" fmla="*/ 185 w 371"/>
                <a:gd name="T3" fmla="*/ 0 h 370"/>
                <a:gd name="T4" fmla="*/ 0 w 371"/>
                <a:gd name="T5" fmla="*/ 183 h 370"/>
                <a:gd name="T6" fmla="*/ 184 w 371"/>
                <a:gd name="T7" fmla="*/ 370 h 370"/>
                <a:gd name="T8" fmla="*/ 185 w 371"/>
                <a:gd name="T9" fmla="*/ 370 h 370"/>
                <a:gd name="T10" fmla="*/ 370 w 371"/>
                <a:gd name="T11" fmla="*/ 186 h 370"/>
                <a:gd name="T12" fmla="*/ 187 w 371"/>
                <a:gd name="T13" fmla="*/ 0 h 370"/>
                <a:gd name="T14" fmla="*/ 185 w 371"/>
                <a:gd name="T15" fmla="*/ 301 h 370"/>
                <a:gd name="T16" fmla="*/ 184 w 371"/>
                <a:gd name="T17" fmla="*/ 301 h 370"/>
                <a:gd name="T18" fmla="*/ 69 w 371"/>
                <a:gd name="T19" fmla="*/ 184 h 370"/>
                <a:gd name="T20" fmla="*/ 185 w 371"/>
                <a:gd name="T21" fmla="*/ 68 h 370"/>
                <a:gd name="T22" fmla="*/ 186 w 371"/>
                <a:gd name="T23" fmla="*/ 68 h 370"/>
                <a:gd name="T24" fmla="*/ 302 w 371"/>
                <a:gd name="T25" fmla="*/ 186 h 370"/>
                <a:gd name="T26" fmla="*/ 185 w 371"/>
                <a:gd name="T27" fmla="*/ 30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1" h="370">
                  <a:moveTo>
                    <a:pt x="187" y="0"/>
                  </a:moveTo>
                  <a:cubicBezTo>
                    <a:pt x="185" y="0"/>
                    <a:pt x="185" y="0"/>
                    <a:pt x="185" y="0"/>
                  </a:cubicBezTo>
                  <a:cubicBezTo>
                    <a:pt x="84" y="0"/>
                    <a:pt x="1" y="82"/>
                    <a:pt x="0" y="183"/>
                  </a:cubicBezTo>
                  <a:cubicBezTo>
                    <a:pt x="0" y="285"/>
                    <a:pt x="82" y="369"/>
                    <a:pt x="184" y="370"/>
                  </a:cubicBezTo>
                  <a:cubicBezTo>
                    <a:pt x="185" y="370"/>
                    <a:pt x="185" y="370"/>
                    <a:pt x="185" y="370"/>
                  </a:cubicBezTo>
                  <a:cubicBezTo>
                    <a:pt x="287" y="370"/>
                    <a:pt x="370" y="287"/>
                    <a:pt x="370" y="186"/>
                  </a:cubicBezTo>
                  <a:cubicBezTo>
                    <a:pt x="371" y="84"/>
                    <a:pt x="289" y="0"/>
                    <a:pt x="187" y="0"/>
                  </a:cubicBezTo>
                  <a:close/>
                  <a:moveTo>
                    <a:pt x="185" y="301"/>
                  </a:moveTo>
                  <a:cubicBezTo>
                    <a:pt x="184" y="301"/>
                    <a:pt x="184" y="301"/>
                    <a:pt x="184" y="301"/>
                  </a:cubicBezTo>
                  <a:cubicBezTo>
                    <a:pt x="120" y="301"/>
                    <a:pt x="68" y="248"/>
                    <a:pt x="69" y="184"/>
                  </a:cubicBezTo>
                  <a:cubicBezTo>
                    <a:pt x="69" y="120"/>
                    <a:pt x="122" y="68"/>
                    <a:pt x="185" y="68"/>
                  </a:cubicBezTo>
                  <a:cubicBezTo>
                    <a:pt x="186" y="68"/>
                    <a:pt x="186" y="68"/>
                    <a:pt x="186" y="68"/>
                  </a:cubicBezTo>
                  <a:cubicBezTo>
                    <a:pt x="251" y="68"/>
                    <a:pt x="303" y="121"/>
                    <a:pt x="302" y="186"/>
                  </a:cubicBezTo>
                  <a:cubicBezTo>
                    <a:pt x="302" y="249"/>
                    <a:pt x="249" y="301"/>
                    <a:pt x="185" y="301"/>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5" name="Freeform 60">
              <a:extLst>
                <a:ext uri="{FF2B5EF4-FFF2-40B4-BE49-F238E27FC236}">
                  <a16:creationId xmlns:a16="http://schemas.microsoft.com/office/drawing/2014/main" id="{2F4AB21C-116D-734A-8B01-8149C3063974}"/>
                </a:ext>
              </a:extLst>
            </p:cNvPr>
            <p:cNvSpPr>
              <a:spLocks/>
            </p:cNvSpPr>
            <p:nvPr/>
          </p:nvSpPr>
          <p:spPr bwMode="auto">
            <a:xfrm>
              <a:off x="8139823" y="5561108"/>
              <a:ext cx="159764" cy="160225"/>
            </a:xfrm>
            <a:custGeom>
              <a:avLst/>
              <a:gdLst>
                <a:gd name="T0" fmla="*/ 0 w 346"/>
                <a:gd name="T1" fmla="*/ 321 h 347"/>
                <a:gd name="T2" fmla="*/ 321 w 346"/>
                <a:gd name="T3" fmla="*/ 0 h 347"/>
                <a:gd name="T4" fmla="*/ 346 w 346"/>
                <a:gd name="T5" fmla="*/ 25 h 347"/>
                <a:gd name="T6" fmla="*/ 26 w 346"/>
                <a:gd name="T7" fmla="*/ 347 h 347"/>
                <a:gd name="T8" fmla="*/ 0 w 346"/>
                <a:gd name="T9" fmla="*/ 321 h 347"/>
              </a:gdLst>
              <a:ahLst/>
              <a:cxnLst>
                <a:cxn ang="0">
                  <a:pos x="T0" y="T1"/>
                </a:cxn>
                <a:cxn ang="0">
                  <a:pos x="T2" y="T3"/>
                </a:cxn>
                <a:cxn ang="0">
                  <a:pos x="T4" y="T5"/>
                </a:cxn>
                <a:cxn ang="0">
                  <a:pos x="T6" y="T7"/>
                </a:cxn>
                <a:cxn ang="0">
                  <a:pos x="T8" y="T9"/>
                </a:cxn>
              </a:cxnLst>
              <a:rect l="0" t="0" r="r" b="b"/>
              <a:pathLst>
                <a:path w="346" h="347">
                  <a:moveTo>
                    <a:pt x="0" y="321"/>
                  </a:moveTo>
                  <a:lnTo>
                    <a:pt x="321" y="0"/>
                  </a:lnTo>
                  <a:lnTo>
                    <a:pt x="346" y="25"/>
                  </a:lnTo>
                  <a:lnTo>
                    <a:pt x="26" y="347"/>
                  </a:lnTo>
                  <a:lnTo>
                    <a:pt x="0" y="321"/>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6" name="Freeform 61">
              <a:extLst>
                <a:ext uri="{FF2B5EF4-FFF2-40B4-BE49-F238E27FC236}">
                  <a16:creationId xmlns:a16="http://schemas.microsoft.com/office/drawing/2014/main" id="{570E49E2-1963-2545-96B7-B55FEA937E17}"/>
                </a:ext>
              </a:extLst>
            </p:cNvPr>
            <p:cNvSpPr>
              <a:spLocks/>
            </p:cNvSpPr>
            <p:nvPr/>
          </p:nvSpPr>
          <p:spPr bwMode="auto">
            <a:xfrm>
              <a:off x="8015614" y="5637757"/>
              <a:ext cx="83576" cy="83576"/>
            </a:xfrm>
            <a:custGeom>
              <a:avLst/>
              <a:gdLst>
                <a:gd name="T0" fmla="*/ 0 w 181"/>
                <a:gd name="T1" fmla="*/ 26 h 181"/>
                <a:gd name="T2" fmla="*/ 26 w 181"/>
                <a:gd name="T3" fmla="*/ 0 h 181"/>
                <a:gd name="T4" fmla="*/ 181 w 181"/>
                <a:gd name="T5" fmla="*/ 155 h 181"/>
                <a:gd name="T6" fmla="*/ 155 w 181"/>
                <a:gd name="T7" fmla="*/ 181 h 181"/>
                <a:gd name="T8" fmla="*/ 0 w 181"/>
                <a:gd name="T9" fmla="*/ 26 h 181"/>
              </a:gdLst>
              <a:ahLst/>
              <a:cxnLst>
                <a:cxn ang="0">
                  <a:pos x="T0" y="T1"/>
                </a:cxn>
                <a:cxn ang="0">
                  <a:pos x="T2" y="T3"/>
                </a:cxn>
                <a:cxn ang="0">
                  <a:pos x="T4" y="T5"/>
                </a:cxn>
                <a:cxn ang="0">
                  <a:pos x="T6" y="T7"/>
                </a:cxn>
                <a:cxn ang="0">
                  <a:pos x="T8" y="T9"/>
                </a:cxn>
              </a:cxnLst>
              <a:rect l="0" t="0" r="r" b="b"/>
              <a:pathLst>
                <a:path w="181" h="181">
                  <a:moveTo>
                    <a:pt x="0" y="26"/>
                  </a:moveTo>
                  <a:lnTo>
                    <a:pt x="26" y="0"/>
                  </a:lnTo>
                  <a:lnTo>
                    <a:pt x="181" y="155"/>
                  </a:lnTo>
                  <a:lnTo>
                    <a:pt x="155" y="181"/>
                  </a:lnTo>
                  <a:lnTo>
                    <a:pt x="0" y="2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7" name="Freeform 62">
              <a:extLst>
                <a:ext uri="{FF2B5EF4-FFF2-40B4-BE49-F238E27FC236}">
                  <a16:creationId xmlns:a16="http://schemas.microsoft.com/office/drawing/2014/main" id="{C21A8875-6EF8-4F46-A0D3-E1A3139D5506}"/>
                </a:ext>
              </a:extLst>
            </p:cNvPr>
            <p:cNvSpPr>
              <a:spLocks/>
            </p:cNvSpPr>
            <p:nvPr/>
          </p:nvSpPr>
          <p:spPr bwMode="auto">
            <a:xfrm>
              <a:off x="7843383" y="5637757"/>
              <a:ext cx="131135" cy="131597"/>
            </a:xfrm>
            <a:custGeom>
              <a:avLst/>
              <a:gdLst>
                <a:gd name="T0" fmla="*/ 0 w 284"/>
                <a:gd name="T1" fmla="*/ 259 h 285"/>
                <a:gd name="T2" fmla="*/ 259 w 284"/>
                <a:gd name="T3" fmla="*/ 0 h 285"/>
                <a:gd name="T4" fmla="*/ 284 w 284"/>
                <a:gd name="T5" fmla="*/ 26 h 285"/>
                <a:gd name="T6" fmla="*/ 26 w 284"/>
                <a:gd name="T7" fmla="*/ 285 h 285"/>
                <a:gd name="T8" fmla="*/ 0 w 284"/>
                <a:gd name="T9" fmla="*/ 259 h 285"/>
              </a:gdLst>
              <a:ahLst/>
              <a:cxnLst>
                <a:cxn ang="0">
                  <a:pos x="T0" y="T1"/>
                </a:cxn>
                <a:cxn ang="0">
                  <a:pos x="T2" y="T3"/>
                </a:cxn>
                <a:cxn ang="0">
                  <a:pos x="T4" y="T5"/>
                </a:cxn>
                <a:cxn ang="0">
                  <a:pos x="T6" y="T7"/>
                </a:cxn>
                <a:cxn ang="0">
                  <a:pos x="T8" y="T9"/>
                </a:cxn>
              </a:cxnLst>
              <a:rect l="0" t="0" r="r" b="b"/>
              <a:pathLst>
                <a:path w="284" h="285">
                  <a:moveTo>
                    <a:pt x="0" y="259"/>
                  </a:moveTo>
                  <a:lnTo>
                    <a:pt x="259" y="0"/>
                  </a:lnTo>
                  <a:lnTo>
                    <a:pt x="284" y="26"/>
                  </a:lnTo>
                  <a:lnTo>
                    <a:pt x="26" y="285"/>
                  </a:lnTo>
                  <a:lnTo>
                    <a:pt x="0" y="259"/>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8" name="Freeform 63">
              <a:extLst>
                <a:ext uri="{FF2B5EF4-FFF2-40B4-BE49-F238E27FC236}">
                  <a16:creationId xmlns:a16="http://schemas.microsoft.com/office/drawing/2014/main" id="{9C98DF65-10B2-184B-8435-AE141B2EBEA2}"/>
                </a:ext>
              </a:extLst>
            </p:cNvPr>
            <p:cNvSpPr>
              <a:spLocks noEditPoints="1"/>
            </p:cNvSpPr>
            <p:nvPr/>
          </p:nvSpPr>
          <p:spPr bwMode="auto">
            <a:xfrm>
              <a:off x="8262185" y="5669156"/>
              <a:ext cx="103893" cy="415570"/>
            </a:xfrm>
            <a:custGeom>
              <a:avLst/>
              <a:gdLst>
                <a:gd name="T0" fmla="*/ 0 w 225"/>
                <a:gd name="T1" fmla="*/ 0 h 900"/>
                <a:gd name="T2" fmla="*/ 0 w 225"/>
                <a:gd name="T3" fmla="*/ 900 h 900"/>
                <a:gd name="T4" fmla="*/ 225 w 225"/>
                <a:gd name="T5" fmla="*/ 900 h 900"/>
                <a:gd name="T6" fmla="*/ 225 w 225"/>
                <a:gd name="T7" fmla="*/ 0 h 900"/>
                <a:gd name="T8" fmla="*/ 0 w 225"/>
                <a:gd name="T9" fmla="*/ 0 h 900"/>
                <a:gd name="T10" fmla="*/ 37 w 225"/>
                <a:gd name="T11" fmla="*/ 863 h 900"/>
                <a:gd name="T12" fmla="*/ 37 w 225"/>
                <a:gd name="T13" fmla="*/ 37 h 900"/>
                <a:gd name="T14" fmla="*/ 188 w 225"/>
                <a:gd name="T15" fmla="*/ 37 h 900"/>
                <a:gd name="T16" fmla="*/ 188 w 225"/>
                <a:gd name="T17" fmla="*/ 863 h 900"/>
                <a:gd name="T18" fmla="*/ 37 w 225"/>
                <a:gd name="T19" fmla="*/ 86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900">
                  <a:moveTo>
                    <a:pt x="0" y="0"/>
                  </a:moveTo>
                  <a:lnTo>
                    <a:pt x="0" y="900"/>
                  </a:lnTo>
                  <a:lnTo>
                    <a:pt x="225" y="900"/>
                  </a:lnTo>
                  <a:lnTo>
                    <a:pt x="225" y="0"/>
                  </a:lnTo>
                  <a:lnTo>
                    <a:pt x="0" y="0"/>
                  </a:lnTo>
                  <a:close/>
                  <a:moveTo>
                    <a:pt x="37" y="863"/>
                  </a:moveTo>
                  <a:lnTo>
                    <a:pt x="37" y="37"/>
                  </a:lnTo>
                  <a:lnTo>
                    <a:pt x="188" y="37"/>
                  </a:lnTo>
                  <a:lnTo>
                    <a:pt x="188" y="863"/>
                  </a:lnTo>
                  <a:lnTo>
                    <a:pt x="37" y="863"/>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199" name="Freeform 64">
              <a:extLst>
                <a:ext uri="{FF2B5EF4-FFF2-40B4-BE49-F238E27FC236}">
                  <a16:creationId xmlns:a16="http://schemas.microsoft.com/office/drawing/2014/main" id="{1FA6DAA6-32DF-7E46-9320-9FFDC5C907DD}"/>
                </a:ext>
              </a:extLst>
            </p:cNvPr>
            <p:cNvSpPr>
              <a:spLocks noEditPoints="1"/>
            </p:cNvSpPr>
            <p:nvPr/>
          </p:nvSpPr>
          <p:spPr bwMode="auto">
            <a:xfrm>
              <a:off x="8100575" y="5843233"/>
              <a:ext cx="103893" cy="241492"/>
            </a:xfrm>
            <a:custGeom>
              <a:avLst/>
              <a:gdLst>
                <a:gd name="T0" fmla="*/ 0 w 225"/>
                <a:gd name="T1" fmla="*/ 0 h 523"/>
                <a:gd name="T2" fmla="*/ 0 w 225"/>
                <a:gd name="T3" fmla="*/ 523 h 523"/>
                <a:gd name="T4" fmla="*/ 225 w 225"/>
                <a:gd name="T5" fmla="*/ 523 h 523"/>
                <a:gd name="T6" fmla="*/ 225 w 225"/>
                <a:gd name="T7" fmla="*/ 0 h 523"/>
                <a:gd name="T8" fmla="*/ 0 w 225"/>
                <a:gd name="T9" fmla="*/ 0 h 523"/>
                <a:gd name="T10" fmla="*/ 189 w 225"/>
                <a:gd name="T11" fmla="*/ 486 h 523"/>
                <a:gd name="T12" fmla="*/ 37 w 225"/>
                <a:gd name="T13" fmla="*/ 486 h 523"/>
                <a:gd name="T14" fmla="*/ 37 w 225"/>
                <a:gd name="T15" fmla="*/ 37 h 523"/>
                <a:gd name="T16" fmla="*/ 189 w 225"/>
                <a:gd name="T17" fmla="*/ 37 h 523"/>
                <a:gd name="T18" fmla="*/ 189 w 225"/>
                <a:gd name="T19" fmla="*/ 48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23">
                  <a:moveTo>
                    <a:pt x="0" y="0"/>
                  </a:moveTo>
                  <a:lnTo>
                    <a:pt x="0" y="523"/>
                  </a:lnTo>
                  <a:lnTo>
                    <a:pt x="225" y="523"/>
                  </a:lnTo>
                  <a:lnTo>
                    <a:pt x="225" y="0"/>
                  </a:lnTo>
                  <a:lnTo>
                    <a:pt x="0" y="0"/>
                  </a:lnTo>
                  <a:close/>
                  <a:moveTo>
                    <a:pt x="189" y="486"/>
                  </a:moveTo>
                  <a:lnTo>
                    <a:pt x="37" y="486"/>
                  </a:lnTo>
                  <a:lnTo>
                    <a:pt x="37" y="37"/>
                  </a:lnTo>
                  <a:lnTo>
                    <a:pt x="189" y="37"/>
                  </a:lnTo>
                  <a:lnTo>
                    <a:pt x="189" y="48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0" name="Freeform 65">
              <a:extLst>
                <a:ext uri="{FF2B5EF4-FFF2-40B4-BE49-F238E27FC236}">
                  <a16:creationId xmlns:a16="http://schemas.microsoft.com/office/drawing/2014/main" id="{52EA6865-31C3-1849-BB6A-92B04035D55B}"/>
                </a:ext>
              </a:extLst>
            </p:cNvPr>
            <p:cNvSpPr>
              <a:spLocks noEditPoints="1"/>
            </p:cNvSpPr>
            <p:nvPr/>
          </p:nvSpPr>
          <p:spPr bwMode="auto">
            <a:xfrm>
              <a:off x="7938964" y="5831228"/>
              <a:ext cx="103893" cy="253498"/>
            </a:xfrm>
            <a:custGeom>
              <a:avLst/>
              <a:gdLst>
                <a:gd name="T0" fmla="*/ 0 w 225"/>
                <a:gd name="T1" fmla="*/ 0 h 549"/>
                <a:gd name="T2" fmla="*/ 0 w 225"/>
                <a:gd name="T3" fmla="*/ 549 h 549"/>
                <a:gd name="T4" fmla="*/ 225 w 225"/>
                <a:gd name="T5" fmla="*/ 549 h 549"/>
                <a:gd name="T6" fmla="*/ 225 w 225"/>
                <a:gd name="T7" fmla="*/ 0 h 549"/>
                <a:gd name="T8" fmla="*/ 0 w 225"/>
                <a:gd name="T9" fmla="*/ 0 h 549"/>
                <a:gd name="T10" fmla="*/ 188 w 225"/>
                <a:gd name="T11" fmla="*/ 512 h 549"/>
                <a:gd name="T12" fmla="*/ 36 w 225"/>
                <a:gd name="T13" fmla="*/ 512 h 549"/>
                <a:gd name="T14" fmla="*/ 36 w 225"/>
                <a:gd name="T15" fmla="*/ 36 h 549"/>
                <a:gd name="T16" fmla="*/ 188 w 225"/>
                <a:gd name="T17" fmla="*/ 36 h 549"/>
                <a:gd name="T18" fmla="*/ 188 w 225"/>
                <a:gd name="T19" fmla="*/ 51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49">
                  <a:moveTo>
                    <a:pt x="0" y="0"/>
                  </a:moveTo>
                  <a:lnTo>
                    <a:pt x="0" y="549"/>
                  </a:lnTo>
                  <a:lnTo>
                    <a:pt x="225" y="549"/>
                  </a:lnTo>
                  <a:lnTo>
                    <a:pt x="225" y="0"/>
                  </a:lnTo>
                  <a:lnTo>
                    <a:pt x="0" y="0"/>
                  </a:lnTo>
                  <a:close/>
                  <a:moveTo>
                    <a:pt x="188" y="512"/>
                  </a:moveTo>
                  <a:lnTo>
                    <a:pt x="36" y="512"/>
                  </a:lnTo>
                  <a:lnTo>
                    <a:pt x="36" y="36"/>
                  </a:lnTo>
                  <a:lnTo>
                    <a:pt x="188" y="36"/>
                  </a:lnTo>
                  <a:lnTo>
                    <a:pt x="188" y="512"/>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1" name="Freeform 66">
              <a:extLst>
                <a:ext uri="{FF2B5EF4-FFF2-40B4-BE49-F238E27FC236}">
                  <a16:creationId xmlns:a16="http://schemas.microsoft.com/office/drawing/2014/main" id="{3CCB33E7-83DC-054D-9A29-5764638617A0}"/>
                </a:ext>
              </a:extLst>
            </p:cNvPr>
            <p:cNvSpPr>
              <a:spLocks noEditPoints="1"/>
            </p:cNvSpPr>
            <p:nvPr/>
          </p:nvSpPr>
          <p:spPr bwMode="auto">
            <a:xfrm>
              <a:off x="7776892" y="5893102"/>
              <a:ext cx="104354" cy="191624"/>
            </a:xfrm>
            <a:custGeom>
              <a:avLst/>
              <a:gdLst>
                <a:gd name="T0" fmla="*/ 0 w 226"/>
                <a:gd name="T1" fmla="*/ 0 h 415"/>
                <a:gd name="T2" fmla="*/ 0 w 226"/>
                <a:gd name="T3" fmla="*/ 415 h 415"/>
                <a:gd name="T4" fmla="*/ 226 w 226"/>
                <a:gd name="T5" fmla="*/ 415 h 415"/>
                <a:gd name="T6" fmla="*/ 226 w 226"/>
                <a:gd name="T7" fmla="*/ 0 h 415"/>
                <a:gd name="T8" fmla="*/ 0 w 226"/>
                <a:gd name="T9" fmla="*/ 0 h 415"/>
                <a:gd name="T10" fmla="*/ 189 w 226"/>
                <a:gd name="T11" fmla="*/ 378 h 415"/>
                <a:gd name="T12" fmla="*/ 37 w 226"/>
                <a:gd name="T13" fmla="*/ 378 h 415"/>
                <a:gd name="T14" fmla="*/ 37 w 226"/>
                <a:gd name="T15" fmla="*/ 37 h 415"/>
                <a:gd name="T16" fmla="*/ 189 w 226"/>
                <a:gd name="T17" fmla="*/ 37 h 415"/>
                <a:gd name="T18" fmla="*/ 189 w 226"/>
                <a:gd name="T19" fmla="*/ 37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15">
                  <a:moveTo>
                    <a:pt x="0" y="0"/>
                  </a:moveTo>
                  <a:lnTo>
                    <a:pt x="0" y="415"/>
                  </a:lnTo>
                  <a:lnTo>
                    <a:pt x="226" y="415"/>
                  </a:lnTo>
                  <a:lnTo>
                    <a:pt x="226" y="0"/>
                  </a:lnTo>
                  <a:lnTo>
                    <a:pt x="0" y="0"/>
                  </a:lnTo>
                  <a:close/>
                  <a:moveTo>
                    <a:pt x="189" y="378"/>
                  </a:moveTo>
                  <a:lnTo>
                    <a:pt x="37" y="378"/>
                  </a:lnTo>
                  <a:lnTo>
                    <a:pt x="37" y="37"/>
                  </a:lnTo>
                  <a:lnTo>
                    <a:pt x="189" y="37"/>
                  </a:lnTo>
                  <a:lnTo>
                    <a:pt x="189" y="378"/>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02" name="Group 1201">
            <a:extLst>
              <a:ext uri="{FF2B5EF4-FFF2-40B4-BE49-F238E27FC236}">
                <a16:creationId xmlns:a16="http://schemas.microsoft.com/office/drawing/2014/main" id="{E78D4B4A-BB65-DF4A-AB32-589D267F5BAE}"/>
              </a:ext>
            </a:extLst>
          </p:cNvPr>
          <p:cNvGrpSpPr/>
          <p:nvPr/>
        </p:nvGrpSpPr>
        <p:grpSpPr>
          <a:xfrm>
            <a:off x="13333195" y="8237024"/>
            <a:ext cx="1722707" cy="773899"/>
            <a:chOff x="9715377" y="5510213"/>
            <a:chExt cx="1292188" cy="580496"/>
          </a:xfrm>
          <a:solidFill>
            <a:sysClr val="windowText" lastClr="000000">
              <a:lumMod val="65000"/>
              <a:lumOff val="35000"/>
            </a:sysClr>
          </a:solidFill>
        </p:grpSpPr>
        <p:sp>
          <p:nvSpPr>
            <p:cNvPr id="1203" name="Freeform 70">
              <a:extLst>
                <a:ext uri="{FF2B5EF4-FFF2-40B4-BE49-F238E27FC236}">
                  <a16:creationId xmlns:a16="http://schemas.microsoft.com/office/drawing/2014/main" id="{C07ACF9C-0575-2040-8404-5A0D5224D2F5}"/>
                </a:ext>
              </a:extLst>
            </p:cNvPr>
            <p:cNvSpPr>
              <a:spLocks noEditPoints="1"/>
            </p:cNvSpPr>
            <p:nvPr/>
          </p:nvSpPr>
          <p:spPr bwMode="auto">
            <a:xfrm>
              <a:off x="10434808" y="5510213"/>
              <a:ext cx="572757" cy="572757"/>
            </a:xfrm>
            <a:custGeom>
              <a:avLst/>
              <a:gdLst>
                <a:gd name="T0" fmla="*/ 921 w 2048"/>
                <a:gd name="T1" fmla="*/ 0 h 2048"/>
                <a:gd name="T2" fmla="*/ 891 w 2048"/>
                <a:gd name="T3" fmla="*/ 206 h 2048"/>
                <a:gd name="T4" fmla="*/ 309 w 2048"/>
                <a:gd name="T5" fmla="*/ 478 h 2048"/>
                <a:gd name="T6" fmla="*/ 351 w 2048"/>
                <a:gd name="T7" fmla="*/ 481 h 2048"/>
                <a:gd name="T8" fmla="*/ 891 w 2048"/>
                <a:gd name="T9" fmla="*/ 652 h 2048"/>
                <a:gd name="T10" fmla="*/ 951 w 2048"/>
                <a:gd name="T11" fmla="*/ 652 h 2048"/>
                <a:gd name="T12" fmla="*/ 1407 w 2048"/>
                <a:gd name="T13" fmla="*/ 1097 h 2048"/>
                <a:gd name="T14" fmla="*/ 951 w 2048"/>
                <a:gd name="T15" fmla="*/ 813 h 2048"/>
                <a:gd name="T16" fmla="*/ 921 w 2048"/>
                <a:gd name="T17" fmla="*/ 764 h 2048"/>
                <a:gd name="T18" fmla="*/ 891 w 2048"/>
                <a:gd name="T19" fmla="*/ 1127 h 2048"/>
                <a:gd name="T20" fmla="*/ 1080 w 2048"/>
                <a:gd name="T21" fmla="*/ 1328 h 2048"/>
                <a:gd name="T22" fmla="*/ 1123 w 2048"/>
                <a:gd name="T23" fmla="*/ 1285 h 2048"/>
                <a:gd name="T24" fmla="*/ 1782 w 2048"/>
                <a:gd name="T25" fmla="*/ 1157 h 2048"/>
                <a:gd name="T26" fmla="*/ 1224 w 2048"/>
                <a:gd name="T27" fmla="*/ 1387 h 2048"/>
                <a:gd name="T28" fmla="*/ 1182 w 2048"/>
                <a:gd name="T29" fmla="*/ 1429 h 2048"/>
                <a:gd name="T30" fmla="*/ 921 w 2048"/>
                <a:gd name="T31" fmla="*/ 1988 h 2048"/>
                <a:gd name="T32" fmla="*/ 251 w 2048"/>
                <a:gd name="T33" fmla="*/ 585 h 2048"/>
                <a:gd name="T34" fmla="*/ 205 w 2048"/>
                <a:gd name="T35" fmla="*/ 547 h 2048"/>
                <a:gd name="T36" fmla="*/ 270 w 2048"/>
                <a:gd name="T37" fmla="*/ 1778 h 2048"/>
                <a:gd name="T38" fmla="*/ 1573 w 2048"/>
                <a:gd name="T39" fmla="*/ 1778 h 2048"/>
                <a:gd name="T40" fmla="*/ 2018 w 2048"/>
                <a:gd name="T41" fmla="*/ 1157 h 2048"/>
                <a:gd name="T42" fmla="*/ 1718 w 2048"/>
                <a:gd name="T43" fmla="*/ 330 h 2048"/>
                <a:gd name="T44" fmla="*/ 1749 w 2048"/>
                <a:gd name="T45" fmla="*/ 1097 h 2048"/>
                <a:gd name="T46" fmla="*/ 951 w 2048"/>
                <a:gd name="T47" fmla="*/ 127 h 2048"/>
                <a:gd name="T48" fmla="*/ 1813 w 2048"/>
                <a:gd name="T49" fmla="*/ 1097 h 2048"/>
                <a:gd name="T50" fmla="*/ 1170 w 2048"/>
                <a:gd name="T51" fmla="*/ 89 h 2048"/>
                <a:gd name="T52" fmla="*/ 1987 w 2048"/>
                <a:gd name="T53" fmla="*/ 1078 h 2048"/>
                <a:gd name="T54" fmla="*/ 1921 w 2048"/>
                <a:gd name="T55" fmla="*/ 756 h 2048"/>
                <a:gd name="T56" fmla="*/ 1921 w 2048"/>
                <a:gd name="T57" fmla="*/ 756 h 2048"/>
                <a:gd name="T58" fmla="*/ 951 w 2048"/>
                <a:gd name="T59" fmla="*/ 384 h 2048"/>
                <a:gd name="T60" fmla="*/ 1492 w 2048"/>
                <a:gd name="T61" fmla="*/ 1097 h 2048"/>
                <a:gd name="T62" fmla="*/ 951 w 2048"/>
                <a:gd name="T63" fmla="*/ 1097 h 2048"/>
                <a:gd name="T64" fmla="*/ 1150 w 2048"/>
                <a:gd name="T65" fmla="*/ 109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8" h="2048">
                  <a:moveTo>
                    <a:pt x="1718" y="330"/>
                  </a:moveTo>
                  <a:cubicBezTo>
                    <a:pt x="1505" y="117"/>
                    <a:pt x="1222" y="0"/>
                    <a:pt x="921" y="0"/>
                  </a:cubicBezTo>
                  <a:cubicBezTo>
                    <a:pt x="905" y="0"/>
                    <a:pt x="891" y="13"/>
                    <a:pt x="891" y="30"/>
                  </a:cubicBezTo>
                  <a:cubicBezTo>
                    <a:pt x="891" y="206"/>
                    <a:pt x="891" y="206"/>
                    <a:pt x="891" y="206"/>
                  </a:cubicBezTo>
                  <a:cubicBezTo>
                    <a:pt x="677" y="213"/>
                    <a:pt x="472" y="294"/>
                    <a:pt x="311" y="436"/>
                  </a:cubicBezTo>
                  <a:cubicBezTo>
                    <a:pt x="299" y="447"/>
                    <a:pt x="298" y="466"/>
                    <a:pt x="309" y="478"/>
                  </a:cubicBezTo>
                  <a:cubicBezTo>
                    <a:pt x="315" y="485"/>
                    <a:pt x="323" y="488"/>
                    <a:pt x="331" y="488"/>
                  </a:cubicBezTo>
                  <a:cubicBezTo>
                    <a:pt x="338" y="488"/>
                    <a:pt x="346" y="486"/>
                    <a:pt x="351" y="481"/>
                  </a:cubicBezTo>
                  <a:cubicBezTo>
                    <a:pt x="501" y="348"/>
                    <a:pt x="692" y="273"/>
                    <a:pt x="891" y="266"/>
                  </a:cubicBezTo>
                  <a:cubicBezTo>
                    <a:pt x="891" y="652"/>
                    <a:pt x="891" y="652"/>
                    <a:pt x="891" y="652"/>
                  </a:cubicBezTo>
                  <a:cubicBezTo>
                    <a:pt x="891" y="669"/>
                    <a:pt x="905" y="682"/>
                    <a:pt x="921" y="682"/>
                  </a:cubicBezTo>
                  <a:cubicBezTo>
                    <a:pt x="938" y="682"/>
                    <a:pt x="951" y="669"/>
                    <a:pt x="951" y="652"/>
                  </a:cubicBezTo>
                  <a:cubicBezTo>
                    <a:pt x="951" y="641"/>
                    <a:pt x="951" y="641"/>
                    <a:pt x="951" y="641"/>
                  </a:cubicBezTo>
                  <a:cubicBezTo>
                    <a:pt x="1407" y="1097"/>
                    <a:pt x="1407" y="1097"/>
                    <a:pt x="1407" y="1097"/>
                  </a:cubicBezTo>
                  <a:cubicBezTo>
                    <a:pt x="1235" y="1097"/>
                    <a:pt x="1235" y="1097"/>
                    <a:pt x="1235" y="1097"/>
                  </a:cubicBezTo>
                  <a:cubicBezTo>
                    <a:pt x="951" y="813"/>
                    <a:pt x="951" y="813"/>
                    <a:pt x="951" y="813"/>
                  </a:cubicBezTo>
                  <a:cubicBezTo>
                    <a:pt x="951" y="794"/>
                    <a:pt x="951" y="794"/>
                    <a:pt x="951" y="794"/>
                  </a:cubicBezTo>
                  <a:cubicBezTo>
                    <a:pt x="951" y="777"/>
                    <a:pt x="938" y="764"/>
                    <a:pt x="921" y="764"/>
                  </a:cubicBezTo>
                  <a:cubicBezTo>
                    <a:pt x="905" y="764"/>
                    <a:pt x="891" y="777"/>
                    <a:pt x="891" y="794"/>
                  </a:cubicBezTo>
                  <a:cubicBezTo>
                    <a:pt x="891" y="1127"/>
                    <a:pt x="891" y="1127"/>
                    <a:pt x="891" y="1127"/>
                  </a:cubicBezTo>
                  <a:cubicBezTo>
                    <a:pt x="891" y="1135"/>
                    <a:pt x="895" y="1142"/>
                    <a:pt x="900" y="1148"/>
                  </a:cubicBezTo>
                  <a:cubicBezTo>
                    <a:pt x="1080" y="1328"/>
                    <a:pt x="1080" y="1328"/>
                    <a:pt x="1080" y="1328"/>
                  </a:cubicBezTo>
                  <a:cubicBezTo>
                    <a:pt x="1092" y="1339"/>
                    <a:pt x="1111" y="1339"/>
                    <a:pt x="1123" y="1328"/>
                  </a:cubicBezTo>
                  <a:cubicBezTo>
                    <a:pt x="1134" y="1316"/>
                    <a:pt x="1134" y="1297"/>
                    <a:pt x="1123" y="1285"/>
                  </a:cubicBezTo>
                  <a:cubicBezTo>
                    <a:pt x="994" y="1157"/>
                    <a:pt x="994" y="1157"/>
                    <a:pt x="994" y="1157"/>
                  </a:cubicBezTo>
                  <a:cubicBezTo>
                    <a:pt x="1782" y="1157"/>
                    <a:pt x="1782" y="1157"/>
                    <a:pt x="1782" y="1157"/>
                  </a:cubicBezTo>
                  <a:cubicBezTo>
                    <a:pt x="1775" y="1371"/>
                    <a:pt x="1688" y="1567"/>
                    <a:pt x="1551" y="1714"/>
                  </a:cubicBezTo>
                  <a:cubicBezTo>
                    <a:pt x="1224" y="1387"/>
                    <a:pt x="1224" y="1387"/>
                    <a:pt x="1224" y="1387"/>
                  </a:cubicBezTo>
                  <a:cubicBezTo>
                    <a:pt x="1212" y="1375"/>
                    <a:pt x="1193" y="1375"/>
                    <a:pt x="1182" y="1387"/>
                  </a:cubicBezTo>
                  <a:cubicBezTo>
                    <a:pt x="1170" y="1398"/>
                    <a:pt x="1170" y="1417"/>
                    <a:pt x="1182" y="1429"/>
                  </a:cubicBezTo>
                  <a:cubicBezTo>
                    <a:pt x="1509" y="1756"/>
                    <a:pt x="1509" y="1756"/>
                    <a:pt x="1509" y="1756"/>
                  </a:cubicBezTo>
                  <a:cubicBezTo>
                    <a:pt x="1355" y="1900"/>
                    <a:pt x="1148" y="1988"/>
                    <a:pt x="921" y="1988"/>
                  </a:cubicBezTo>
                  <a:cubicBezTo>
                    <a:pt x="446" y="1988"/>
                    <a:pt x="60" y="1602"/>
                    <a:pt x="60" y="1127"/>
                  </a:cubicBezTo>
                  <a:cubicBezTo>
                    <a:pt x="60" y="930"/>
                    <a:pt x="128" y="738"/>
                    <a:pt x="251" y="585"/>
                  </a:cubicBezTo>
                  <a:cubicBezTo>
                    <a:pt x="262" y="572"/>
                    <a:pt x="260" y="553"/>
                    <a:pt x="247" y="543"/>
                  </a:cubicBezTo>
                  <a:cubicBezTo>
                    <a:pt x="234" y="533"/>
                    <a:pt x="215" y="535"/>
                    <a:pt x="205" y="547"/>
                  </a:cubicBezTo>
                  <a:cubicBezTo>
                    <a:pt x="73" y="711"/>
                    <a:pt x="0" y="916"/>
                    <a:pt x="0" y="1127"/>
                  </a:cubicBezTo>
                  <a:cubicBezTo>
                    <a:pt x="0" y="1373"/>
                    <a:pt x="96" y="1604"/>
                    <a:pt x="270" y="1778"/>
                  </a:cubicBezTo>
                  <a:cubicBezTo>
                    <a:pt x="444" y="1952"/>
                    <a:pt x="675" y="2048"/>
                    <a:pt x="921" y="2048"/>
                  </a:cubicBezTo>
                  <a:cubicBezTo>
                    <a:pt x="1168" y="2048"/>
                    <a:pt x="1399" y="1952"/>
                    <a:pt x="1573" y="1778"/>
                  </a:cubicBezTo>
                  <a:cubicBezTo>
                    <a:pt x="1740" y="1611"/>
                    <a:pt x="1835" y="1391"/>
                    <a:pt x="1842" y="1157"/>
                  </a:cubicBezTo>
                  <a:cubicBezTo>
                    <a:pt x="2018" y="1157"/>
                    <a:pt x="2018" y="1157"/>
                    <a:pt x="2018" y="1157"/>
                  </a:cubicBezTo>
                  <a:cubicBezTo>
                    <a:pt x="2035" y="1157"/>
                    <a:pt x="2048" y="1143"/>
                    <a:pt x="2048" y="1127"/>
                  </a:cubicBezTo>
                  <a:cubicBezTo>
                    <a:pt x="2048" y="826"/>
                    <a:pt x="1931" y="543"/>
                    <a:pt x="1718" y="330"/>
                  </a:cubicBezTo>
                  <a:close/>
                  <a:moveTo>
                    <a:pt x="1813" y="1097"/>
                  </a:moveTo>
                  <a:cubicBezTo>
                    <a:pt x="1749" y="1097"/>
                    <a:pt x="1749" y="1097"/>
                    <a:pt x="1749" y="1097"/>
                  </a:cubicBezTo>
                  <a:cubicBezTo>
                    <a:pt x="951" y="299"/>
                    <a:pt x="951" y="299"/>
                    <a:pt x="951" y="299"/>
                  </a:cubicBezTo>
                  <a:cubicBezTo>
                    <a:pt x="951" y="127"/>
                    <a:pt x="951" y="127"/>
                    <a:pt x="951" y="127"/>
                  </a:cubicBezTo>
                  <a:cubicBezTo>
                    <a:pt x="1921" y="1097"/>
                    <a:pt x="1921" y="1097"/>
                    <a:pt x="1921" y="1097"/>
                  </a:cubicBezTo>
                  <a:lnTo>
                    <a:pt x="1813" y="1097"/>
                  </a:lnTo>
                  <a:close/>
                  <a:moveTo>
                    <a:pt x="970" y="61"/>
                  </a:moveTo>
                  <a:cubicBezTo>
                    <a:pt x="1039" y="64"/>
                    <a:pt x="1106" y="74"/>
                    <a:pt x="1170" y="89"/>
                  </a:cubicBezTo>
                  <a:cubicBezTo>
                    <a:pt x="1959" y="878"/>
                    <a:pt x="1959" y="878"/>
                    <a:pt x="1959" y="878"/>
                  </a:cubicBezTo>
                  <a:cubicBezTo>
                    <a:pt x="1974" y="942"/>
                    <a:pt x="1984" y="1009"/>
                    <a:pt x="1987" y="1078"/>
                  </a:cubicBezTo>
                  <a:lnTo>
                    <a:pt x="970" y="61"/>
                  </a:lnTo>
                  <a:close/>
                  <a:moveTo>
                    <a:pt x="1921" y="756"/>
                  </a:moveTo>
                  <a:cubicBezTo>
                    <a:pt x="1292" y="127"/>
                    <a:pt x="1292" y="127"/>
                    <a:pt x="1292" y="127"/>
                  </a:cubicBezTo>
                  <a:cubicBezTo>
                    <a:pt x="1583" y="235"/>
                    <a:pt x="1813" y="465"/>
                    <a:pt x="1921" y="756"/>
                  </a:cubicBezTo>
                  <a:close/>
                  <a:moveTo>
                    <a:pt x="951" y="556"/>
                  </a:moveTo>
                  <a:cubicBezTo>
                    <a:pt x="951" y="384"/>
                    <a:pt x="951" y="384"/>
                    <a:pt x="951" y="384"/>
                  </a:cubicBezTo>
                  <a:cubicBezTo>
                    <a:pt x="1664" y="1097"/>
                    <a:pt x="1664" y="1097"/>
                    <a:pt x="1664" y="1097"/>
                  </a:cubicBezTo>
                  <a:cubicBezTo>
                    <a:pt x="1492" y="1097"/>
                    <a:pt x="1492" y="1097"/>
                    <a:pt x="1492" y="1097"/>
                  </a:cubicBezTo>
                  <a:lnTo>
                    <a:pt x="951" y="556"/>
                  </a:lnTo>
                  <a:close/>
                  <a:moveTo>
                    <a:pt x="951" y="1097"/>
                  </a:moveTo>
                  <a:cubicBezTo>
                    <a:pt x="951" y="898"/>
                    <a:pt x="951" y="898"/>
                    <a:pt x="951" y="898"/>
                  </a:cubicBezTo>
                  <a:cubicBezTo>
                    <a:pt x="1150" y="1097"/>
                    <a:pt x="1150" y="1097"/>
                    <a:pt x="1150" y="1097"/>
                  </a:cubicBezTo>
                  <a:lnTo>
                    <a:pt x="951" y="1097"/>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nvGrpSpPr>
            <p:cNvPr id="1204" name="Group 1203">
              <a:extLst>
                <a:ext uri="{FF2B5EF4-FFF2-40B4-BE49-F238E27FC236}">
                  <a16:creationId xmlns:a16="http://schemas.microsoft.com/office/drawing/2014/main" id="{6BB064B1-39AE-A248-959A-2961B5F0AFAA}"/>
                </a:ext>
              </a:extLst>
            </p:cNvPr>
            <p:cNvGrpSpPr/>
            <p:nvPr/>
          </p:nvGrpSpPr>
          <p:grpSpPr>
            <a:xfrm>
              <a:off x="9715377" y="5551054"/>
              <a:ext cx="634424" cy="539655"/>
              <a:chOff x="-996950" y="5229225"/>
              <a:chExt cx="765175" cy="650875"/>
            </a:xfrm>
            <a:grpFill/>
          </p:grpSpPr>
          <p:sp>
            <p:nvSpPr>
              <p:cNvPr id="1205" name="Freeform 74">
                <a:extLst>
                  <a:ext uri="{FF2B5EF4-FFF2-40B4-BE49-F238E27FC236}">
                    <a16:creationId xmlns:a16="http://schemas.microsoft.com/office/drawing/2014/main" id="{BB83D54C-BA30-0B4B-B66B-8A559DD38774}"/>
                  </a:ext>
                </a:extLst>
              </p:cNvPr>
              <p:cNvSpPr>
                <a:spLocks noEditPoints="1"/>
              </p:cNvSpPr>
              <p:nvPr/>
            </p:nvSpPr>
            <p:spPr bwMode="auto">
              <a:xfrm>
                <a:off x="-996950" y="5229225"/>
                <a:ext cx="652463" cy="650875"/>
              </a:xfrm>
              <a:custGeom>
                <a:avLst/>
                <a:gdLst>
                  <a:gd name="T0" fmla="*/ 1512 w 1746"/>
                  <a:gd name="T1" fmla="*/ 277 h 1746"/>
                  <a:gd name="T2" fmla="*/ 1490 w 1746"/>
                  <a:gd name="T3" fmla="*/ 256 h 1746"/>
                  <a:gd name="T4" fmla="*/ 873 w 1746"/>
                  <a:gd name="T5" fmla="*/ 0 h 1746"/>
                  <a:gd name="T6" fmla="*/ 256 w 1746"/>
                  <a:gd name="T7" fmla="*/ 256 h 1746"/>
                  <a:gd name="T8" fmla="*/ 0 w 1746"/>
                  <a:gd name="T9" fmla="*/ 873 h 1746"/>
                  <a:gd name="T10" fmla="*/ 93 w 1746"/>
                  <a:gd name="T11" fmla="*/ 1266 h 1746"/>
                  <a:gd name="T12" fmla="*/ 343 w 1746"/>
                  <a:gd name="T13" fmla="*/ 1567 h 1746"/>
                  <a:gd name="T14" fmla="*/ 379 w 1746"/>
                  <a:gd name="T15" fmla="*/ 1519 h 1746"/>
                  <a:gd name="T16" fmla="*/ 143 w 1746"/>
                  <a:gd name="T17" fmla="*/ 1231 h 1746"/>
                  <a:gd name="T18" fmla="*/ 398 w 1746"/>
                  <a:gd name="T19" fmla="*/ 1117 h 1746"/>
                  <a:gd name="T20" fmla="*/ 374 w 1746"/>
                  <a:gd name="T21" fmla="*/ 1063 h 1746"/>
                  <a:gd name="T22" fmla="*/ 118 w 1746"/>
                  <a:gd name="T23" fmla="*/ 1176 h 1746"/>
                  <a:gd name="T24" fmla="*/ 60 w 1746"/>
                  <a:gd name="T25" fmla="*/ 873 h 1746"/>
                  <a:gd name="T26" fmla="*/ 577 w 1746"/>
                  <a:gd name="T27" fmla="*/ 116 h 1746"/>
                  <a:gd name="T28" fmla="*/ 836 w 1746"/>
                  <a:gd name="T29" fmla="*/ 857 h 1746"/>
                  <a:gd name="T30" fmla="*/ 428 w 1746"/>
                  <a:gd name="T31" fmla="*/ 1038 h 1746"/>
                  <a:gd name="T32" fmla="*/ 453 w 1746"/>
                  <a:gd name="T33" fmla="*/ 1093 h 1746"/>
                  <a:gd name="T34" fmla="*/ 879 w 1746"/>
                  <a:gd name="T35" fmla="*/ 903 h 1746"/>
                  <a:gd name="T36" fmla="*/ 1685 w 1746"/>
                  <a:gd name="T37" fmla="*/ 903 h 1746"/>
                  <a:gd name="T38" fmla="*/ 873 w 1746"/>
                  <a:gd name="T39" fmla="*/ 1686 h 1746"/>
                  <a:gd name="T40" fmla="*/ 426 w 1746"/>
                  <a:gd name="T41" fmla="*/ 1552 h 1746"/>
                  <a:gd name="T42" fmla="*/ 393 w 1746"/>
                  <a:gd name="T43" fmla="*/ 1603 h 1746"/>
                  <a:gd name="T44" fmla="*/ 873 w 1746"/>
                  <a:gd name="T45" fmla="*/ 1746 h 1746"/>
                  <a:gd name="T46" fmla="*/ 1490 w 1746"/>
                  <a:gd name="T47" fmla="*/ 1490 h 1746"/>
                  <a:gd name="T48" fmla="*/ 1746 w 1746"/>
                  <a:gd name="T49" fmla="*/ 873 h 1746"/>
                  <a:gd name="T50" fmla="*/ 1746 w 1746"/>
                  <a:gd name="T51" fmla="*/ 843 h 1746"/>
                  <a:gd name="T52" fmla="*/ 945 w 1746"/>
                  <a:gd name="T53" fmla="*/ 843 h 1746"/>
                  <a:gd name="T54" fmla="*/ 1512 w 1746"/>
                  <a:gd name="T55" fmla="*/ 277 h 1746"/>
                  <a:gd name="T56" fmla="*/ 634 w 1746"/>
                  <a:gd name="T57" fmla="*/ 96 h 1746"/>
                  <a:gd name="T58" fmla="*/ 873 w 1746"/>
                  <a:gd name="T59" fmla="*/ 60 h 1746"/>
                  <a:gd name="T60" fmla="*/ 1426 w 1746"/>
                  <a:gd name="T61" fmla="*/ 277 h 1746"/>
                  <a:gd name="T62" fmla="*/ 886 w 1746"/>
                  <a:gd name="T63" fmla="*/ 818 h 1746"/>
                  <a:gd name="T64" fmla="*/ 634 w 1746"/>
                  <a:gd name="T65" fmla="*/ 9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6" h="1746">
                    <a:moveTo>
                      <a:pt x="1512" y="277"/>
                    </a:moveTo>
                    <a:cubicBezTo>
                      <a:pt x="1490" y="256"/>
                      <a:pt x="1490" y="256"/>
                      <a:pt x="1490" y="256"/>
                    </a:cubicBezTo>
                    <a:cubicBezTo>
                      <a:pt x="1325" y="91"/>
                      <a:pt x="1106" y="0"/>
                      <a:pt x="873" y="0"/>
                    </a:cubicBezTo>
                    <a:cubicBezTo>
                      <a:pt x="640" y="0"/>
                      <a:pt x="421" y="91"/>
                      <a:pt x="256" y="256"/>
                    </a:cubicBezTo>
                    <a:cubicBezTo>
                      <a:pt x="91" y="421"/>
                      <a:pt x="0" y="640"/>
                      <a:pt x="0" y="873"/>
                    </a:cubicBezTo>
                    <a:cubicBezTo>
                      <a:pt x="0" y="1011"/>
                      <a:pt x="31" y="1143"/>
                      <a:pt x="93" y="1266"/>
                    </a:cubicBezTo>
                    <a:cubicBezTo>
                      <a:pt x="152" y="1383"/>
                      <a:pt x="239" y="1487"/>
                      <a:pt x="343" y="1567"/>
                    </a:cubicBezTo>
                    <a:cubicBezTo>
                      <a:pt x="379" y="1519"/>
                      <a:pt x="379" y="1519"/>
                      <a:pt x="379" y="1519"/>
                    </a:cubicBezTo>
                    <a:cubicBezTo>
                      <a:pt x="277" y="1441"/>
                      <a:pt x="197" y="1342"/>
                      <a:pt x="143" y="1231"/>
                    </a:cubicBezTo>
                    <a:cubicBezTo>
                      <a:pt x="398" y="1117"/>
                      <a:pt x="398" y="1117"/>
                      <a:pt x="398" y="1117"/>
                    </a:cubicBezTo>
                    <a:cubicBezTo>
                      <a:pt x="374" y="1063"/>
                      <a:pt x="374" y="1063"/>
                      <a:pt x="374" y="1063"/>
                    </a:cubicBezTo>
                    <a:cubicBezTo>
                      <a:pt x="118" y="1176"/>
                      <a:pt x="118" y="1176"/>
                      <a:pt x="118" y="1176"/>
                    </a:cubicBezTo>
                    <a:cubicBezTo>
                      <a:pt x="80" y="1082"/>
                      <a:pt x="60" y="979"/>
                      <a:pt x="60" y="873"/>
                    </a:cubicBezTo>
                    <a:cubicBezTo>
                      <a:pt x="60" y="529"/>
                      <a:pt x="275" y="234"/>
                      <a:pt x="577" y="116"/>
                    </a:cubicBezTo>
                    <a:cubicBezTo>
                      <a:pt x="836" y="857"/>
                      <a:pt x="836" y="857"/>
                      <a:pt x="836" y="857"/>
                    </a:cubicBezTo>
                    <a:cubicBezTo>
                      <a:pt x="428" y="1038"/>
                      <a:pt x="428" y="1038"/>
                      <a:pt x="428" y="1038"/>
                    </a:cubicBezTo>
                    <a:cubicBezTo>
                      <a:pt x="453" y="1093"/>
                      <a:pt x="453" y="1093"/>
                      <a:pt x="453" y="1093"/>
                    </a:cubicBezTo>
                    <a:cubicBezTo>
                      <a:pt x="879" y="903"/>
                      <a:pt x="879" y="903"/>
                      <a:pt x="879" y="903"/>
                    </a:cubicBezTo>
                    <a:cubicBezTo>
                      <a:pt x="1685" y="903"/>
                      <a:pt x="1685" y="903"/>
                      <a:pt x="1685" y="903"/>
                    </a:cubicBezTo>
                    <a:cubicBezTo>
                      <a:pt x="1670" y="1337"/>
                      <a:pt x="1311" y="1686"/>
                      <a:pt x="873" y="1686"/>
                    </a:cubicBezTo>
                    <a:cubicBezTo>
                      <a:pt x="714" y="1686"/>
                      <a:pt x="559" y="1640"/>
                      <a:pt x="426" y="1552"/>
                    </a:cubicBezTo>
                    <a:cubicBezTo>
                      <a:pt x="393" y="1603"/>
                      <a:pt x="393" y="1603"/>
                      <a:pt x="393" y="1603"/>
                    </a:cubicBezTo>
                    <a:cubicBezTo>
                      <a:pt x="536" y="1696"/>
                      <a:pt x="702" y="1746"/>
                      <a:pt x="873" y="1746"/>
                    </a:cubicBezTo>
                    <a:cubicBezTo>
                      <a:pt x="1106" y="1746"/>
                      <a:pt x="1325" y="1655"/>
                      <a:pt x="1490" y="1490"/>
                    </a:cubicBezTo>
                    <a:cubicBezTo>
                      <a:pt x="1655" y="1325"/>
                      <a:pt x="1746" y="1106"/>
                      <a:pt x="1746" y="873"/>
                    </a:cubicBezTo>
                    <a:cubicBezTo>
                      <a:pt x="1746" y="843"/>
                      <a:pt x="1746" y="843"/>
                      <a:pt x="1746" y="843"/>
                    </a:cubicBezTo>
                    <a:cubicBezTo>
                      <a:pt x="945" y="843"/>
                      <a:pt x="945" y="843"/>
                      <a:pt x="945" y="843"/>
                    </a:cubicBezTo>
                    <a:lnTo>
                      <a:pt x="1512" y="277"/>
                    </a:lnTo>
                    <a:close/>
                    <a:moveTo>
                      <a:pt x="634" y="96"/>
                    </a:moveTo>
                    <a:cubicBezTo>
                      <a:pt x="710" y="73"/>
                      <a:pt x="790" y="60"/>
                      <a:pt x="873" y="60"/>
                    </a:cubicBezTo>
                    <a:cubicBezTo>
                      <a:pt x="1080" y="60"/>
                      <a:pt x="1275" y="137"/>
                      <a:pt x="1426" y="277"/>
                    </a:cubicBezTo>
                    <a:cubicBezTo>
                      <a:pt x="886" y="818"/>
                      <a:pt x="886" y="818"/>
                      <a:pt x="886" y="818"/>
                    </a:cubicBezTo>
                    <a:lnTo>
                      <a:pt x="634" y="9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6" name="Freeform 75">
                <a:extLst>
                  <a:ext uri="{FF2B5EF4-FFF2-40B4-BE49-F238E27FC236}">
                    <a16:creationId xmlns:a16="http://schemas.microsoft.com/office/drawing/2014/main" id="{9073FF32-B7B6-2643-BFB0-896A73E2EDA5}"/>
                  </a:ext>
                </a:extLst>
              </p:cNvPr>
              <p:cNvSpPr>
                <a:spLocks/>
              </p:cNvSpPr>
              <p:nvPr/>
            </p:nvSpPr>
            <p:spPr bwMode="auto">
              <a:xfrm>
                <a:off x="-565150" y="5268913"/>
                <a:ext cx="333375" cy="250825"/>
              </a:xfrm>
              <a:custGeom>
                <a:avLst/>
                <a:gdLst>
                  <a:gd name="T0" fmla="*/ 777 w 894"/>
                  <a:gd name="T1" fmla="*/ 203 h 669"/>
                  <a:gd name="T2" fmla="*/ 725 w 894"/>
                  <a:gd name="T3" fmla="*/ 233 h 669"/>
                  <a:gd name="T4" fmla="*/ 833 w 894"/>
                  <a:gd name="T5" fmla="*/ 609 h 669"/>
                  <a:gd name="T6" fmla="*/ 93 w 894"/>
                  <a:gd name="T7" fmla="*/ 609 h 669"/>
                  <a:gd name="T8" fmla="*/ 617 w 894"/>
                  <a:gd name="T9" fmla="*/ 86 h 669"/>
                  <a:gd name="T10" fmla="*/ 695 w 894"/>
                  <a:gd name="T11" fmla="*/ 184 h 669"/>
                  <a:gd name="T12" fmla="*/ 744 w 894"/>
                  <a:gd name="T13" fmla="*/ 150 h 669"/>
                  <a:gd name="T14" fmla="*/ 638 w 894"/>
                  <a:gd name="T15" fmla="*/ 22 h 669"/>
                  <a:gd name="T16" fmla="*/ 617 w 894"/>
                  <a:gd name="T17" fmla="*/ 0 h 669"/>
                  <a:gd name="T18" fmla="*/ 0 w 894"/>
                  <a:gd name="T19" fmla="*/ 618 h 669"/>
                  <a:gd name="T20" fmla="*/ 21 w 894"/>
                  <a:gd name="T21" fmla="*/ 669 h 669"/>
                  <a:gd name="T22" fmla="*/ 894 w 894"/>
                  <a:gd name="T23" fmla="*/ 669 h 669"/>
                  <a:gd name="T24" fmla="*/ 894 w 894"/>
                  <a:gd name="T25" fmla="*/ 639 h 669"/>
                  <a:gd name="T26" fmla="*/ 777 w 894"/>
                  <a:gd name="T27" fmla="*/ 203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4" h="669">
                    <a:moveTo>
                      <a:pt x="777" y="203"/>
                    </a:moveTo>
                    <a:cubicBezTo>
                      <a:pt x="725" y="233"/>
                      <a:pt x="725" y="233"/>
                      <a:pt x="725" y="233"/>
                    </a:cubicBezTo>
                    <a:cubicBezTo>
                      <a:pt x="791" y="347"/>
                      <a:pt x="829" y="476"/>
                      <a:pt x="833" y="609"/>
                    </a:cubicBezTo>
                    <a:cubicBezTo>
                      <a:pt x="93" y="609"/>
                      <a:pt x="93" y="609"/>
                      <a:pt x="93" y="609"/>
                    </a:cubicBezTo>
                    <a:cubicBezTo>
                      <a:pt x="617" y="86"/>
                      <a:pt x="617" y="86"/>
                      <a:pt x="617" y="86"/>
                    </a:cubicBezTo>
                    <a:cubicBezTo>
                      <a:pt x="645" y="116"/>
                      <a:pt x="671" y="149"/>
                      <a:pt x="695" y="184"/>
                    </a:cubicBezTo>
                    <a:cubicBezTo>
                      <a:pt x="744" y="150"/>
                      <a:pt x="744" y="150"/>
                      <a:pt x="744" y="150"/>
                    </a:cubicBezTo>
                    <a:cubicBezTo>
                      <a:pt x="713" y="104"/>
                      <a:pt x="678" y="61"/>
                      <a:pt x="638" y="22"/>
                    </a:cubicBezTo>
                    <a:cubicBezTo>
                      <a:pt x="617" y="0"/>
                      <a:pt x="617" y="0"/>
                      <a:pt x="617" y="0"/>
                    </a:cubicBezTo>
                    <a:cubicBezTo>
                      <a:pt x="0" y="618"/>
                      <a:pt x="0" y="618"/>
                      <a:pt x="0" y="618"/>
                    </a:cubicBezTo>
                    <a:cubicBezTo>
                      <a:pt x="21" y="669"/>
                      <a:pt x="21" y="669"/>
                      <a:pt x="21" y="669"/>
                    </a:cubicBezTo>
                    <a:cubicBezTo>
                      <a:pt x="894" y="669"/>
                      <a:pt x="894" y="669"/>
                      <a:pt x="894" y="669"/>
                    </a:cubicBezTo>
                    <a:cubicBezTo>
                      <a:pt x="894" y="639"/>
                      <a:pt x="894" y="639"/>
                      <a:pt x="894" y="639"/>
                    </a:cubicBezTo>
                    <a:cubicBezTo>
                      <a:pt x="894" y="486"/>
                      <a:pt x="854" y="335"/>
                      <a:pt x="777" y="203"/>
                    </a:cubicBez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7" name="Freeform 76">
                <a:extLst>
                  <a:ext uri="{FF2B5EF4-FFF2-40B4-BE49-F238E27FC236}">
                    <a16:creationId xmlns:a16="http://schemas.microsoft.com/office/drawing/2014/main" id="{A9E3E782-214C-304A-9F3C-D225D7C2ED3D}"/>
                  </a:ext>
                </a:extLst>
              </p:cNvPr>
              <p:cNvSpPr>
                <a:spLocks/>
              </p:cNvSpPr>
              <p:nvPr/>
            </p:nvSpPr>
            <p:spPr bwMode="auto">
              <a:xfrm>
                <a:off x="-347663" y="5345113"/>
                <a:ext cx="53975" cy="73025"/>
              </a:xfrm>
              <a:custGeom>
                <a:avLst/>
                <a:gdLst>
                  <a:gd name="T0" fmla="*/ 0 w 142"/>
                  <a:gd name="T1" fmla="*/ 35 h 198"/>
                  <a:gd name="T2" fmla="*/ 86 w 142"/>
                  <a:gd name="T3" fmla="*/ 198 h 198"/>
                  <a:gd name="T4" fmla="*/ 142 w 142"/>
                  <a:gd name="T5" fmla="*/ 177 h 198"/>
                  <a:gd name="T6" fmla="*/ 48 w 142"/>
                  <a:gd name="T7" fmla="*/ 0 h 198"/>
                  <a:gd name="T8" fmla="*/ 0 w 142"/>
                  <a:gd name="T9" fmla="*/ 35 h 198"/>
                </a:gdLst>
                <a:ahLst/>
                <a:cxnLst>
                  <a:cxn ang="0">
                    <a:pos x="T0" y="T1"/>
                  </a:cxn>
                  <a:cxn ang="0">
                    <a:pos x="T2" y="T3"/>
                  </a:cxn>
                  <a:cxn ang="0">
                    <a:pos x="T4" y="T5"/>
                  </a:cxn>
                  <a:cxn ang="0">
                    <a:pos x="T6" y="T7"/>
                  </a:cxn>
                  <a:cxn ang="0">
                    <a:pos x="T8" y="T9"/>
                  </a:cxn>
                </a:cxnLst>
                <a:rect l="0" t="0" r="r" b="b"/>
                <a:pathLst>
                  <a:path w="142" h="198">
                    <a:moveTo>
                      <a:pt x="0" y="35"/>
                    </a:moveTo>
                    <a:cubicBezTo>
                      <a:pt x="35" y="85"/>
                      <a:pt x="64" y="140"/>
                      <a:pt x="86" y="198"/>
                    </a:cubicBezTo>
                    <a:cubicBezTo>
                      <a:pt x="142" y="177"/>
                      <a:pt x="142" y="177"/>
                      <a:pt x="142" y="177"/>
                    </a:cubicBezTo>
                    <a:cubicBezTo>
                      <a:pt x="119" y="114"/>
                      <a:pt x="87" y="55"/>
                      <a:pt x="48" y="0"/>
                    </a:cubicBezTo>
                    <a:lnTo>
                      <a:pt x="0" y="35"/>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08" name="Freeform 77">
                <a:extLst>
                  <a:ext uri="{FF2B5EF4-FFF2-40B4-BE49-F238E27FC236}">
                    <a16:creationId xmlns:a16="http://schemas.microsoft.com/office/drawing/2014/main" id="{FADD9755-D7FE-F54F-B608-FFDE7EE1343A}"/>
                  </a:ext>
                </a:extLst>
              </p:cNvPr>
              <p:cNvSpPr>
                <a:spLocks/>
              </p:cNvSpPr>
              <p:nvPr/>
            </p:nvSpPr>
            <p:spPr bwMode="auto">
              <a:xfrm>
                <a:off x="-307975" y="5432425"/>
                <a:ext cx="26988" cy="31750"/>
              </a:xfrm>
              <a:custGeom>
                <a:avLst/>
                <a:gdLst>
                  <a:gd name="T0" fmla="*/ 75 w 75"/>
                  <a:gd name="T1" fmla="*/ 76 h 86"/>
                  <a:gd name="T2" fmla="*/ 58 w 75"/>
                  <a:gd name="T3" fmla="*/ 0 h 86"/>
                  <a:gd name="T4" fmla="*/ 0 w 75"/>
                  <a:gd name="T5" fmla="*/ 16 h 86"/>
                  <a:gd name="T6" fmla="*/ 15 w 75"/>
                  <a:gd name="T7" fmla="*/ 86 h 86"/>
                  <a:gd name="T8" fmla="*/ 75 w 75"/>
                  <a:gd name="T9" fmla="*/ 76 h 86"/>
                </a:gdLst>
                <a:ahLst/>
                <a:cxnLst>
                  <a:cxn ang="0">
                    <a:pos x="T0" y="T1"/>
                  </a:cxn>
                  <a:cxn ang="0">
                    <a:pos x="T2" y="T3"/>
                  </a:cxn>
                  <a:cxn ang="0">
                    <a:pos x="T4" y="T5"/>
                  </a:cxn>
                  <a:cxn ang="0">
                    <a:pos x="T6" y="T7"/>
                  </a:cxn>
                  <a:cxn ang="0">
                    <a:pos x="T8" y="T9"/>
                  </a:cxn>
                </a:cxnLst>
                <a:rect l="0" t="0" r="r" b="b"/>
                <a:pathLst>
                  <a:path w="75" h="86">
                    <a:moveTo>
                      <a:pt x="75" y="76"/>
                    </a:moveTo>
                    <a:cubicBezTo>
                      <a:pt x="70" y="51"/>
                      <a:pt x="65" y="25"/>
                      <a:pt x="58" y="0"/>
                    </a:cubicBezTo>
                    <a:cubicBezTo>
                      <a:pt x="0" y="16"/>
                      <a:pt x="0" y="16"/>
                      <a:pt x="0" y="16"/>
                    </a:cubicBezTo>
                    <a:cubicBezTo>
                      <a:pt x="6" y="39"/>
                      <a:pt x="12" y="63"/>
                      <a:pt x="15" y="86"/>
                    </a:cubicBezTo>
                    <a:lnTo>
                      <a:pt x="75" y="76"/>
                    </a:lnTo>
                    <a:close/>
                  </a:path>
                </a:pathLst>
              </a:custGeom>
              <a:grp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grpSp>
        <p:nvGrpSpPr>
          <p:cNvPr id="1212" name="Group 1211">
            <a:extLst>
              <a:ext uri="{FF2B5EF4-FFF2-40B4-BE49-F238E27FC236}">
                <a16:creationId xmlns:a16="http://schemas.microsoft.com/office/drawing/2014/main" id="{060AB133-436B-6F42-A852-E32E45DED01A}"/>
              </a:ext>
            </a:extLst>
          </p:cNvPr>
          <p:cNvGrpSpPr/>
          <p:nvPr/>
        </p:nvGrpSpPr>
        <p:grpSpPr>
          <a:xfrm>
            <a:off x="3067627" y="1672277"/>
            <a:ext cx="6062308" cy="3788463"/>
            <a:chOff x="894441" y="461643"/>
            <a:chExt cx="4040486" cy="2524984"/>
          </a:xfrm>
          <a:solidFill>
            <a:sysClr val="window" lastClr="FFFFFF"/>
          </a:solidFill>
        </p:grpSpPr>
        <p:sp>
          <p:nvSpPr>
            <p:cNvPr id="1213" name="Freeform 133">
              <a:extLst>
                <a:ext uri="{FF2B5EF4-FFF2-40B4-BE49-F238E27FC236}">
                  <a16:creationId xmlns:a16="http://schemas.microsoft.com/office/drawing/2014/main" id="{F36FB92A-3D07-E44C-9E50-D63B7A3E471B}"/>
                </a:ext>
              </a:extLst>
            </p:cNvPr>
            <p:cNvSpPr>
              <a:spLocks/>
            </p:cNvSpPr>
            <p:nvPr/>
          </p:nvSpPr>
          <p:spPr bwMode="auto">
            <a:xfrm>
              <a:off x="1465018" y="1513267"/>
              <a:ext cx="1320396" cy="741731"/>
            </a:xfrm>
            <a:custGeom>
              <a:avLst/>
              <a:gdLst>
                <a:gd name="T0" fmla="*/ 0 w 915"/>
                <a:gd name="T1" fmla="*/ 152 h 514"/>
                <a:gd name="T2" fmla="*/ 281 w 915"/>
                <a:gd name="T3" fmla="*/ 0 h 514"/>
                <a:gd name="T4" fmla="*/ 915 w 915"/>
                <a:gd name="T5" fmla="*/ 355 h 514"/>
                <a:gd name="T6" fmla="*/ 638 w 915"/>
                <a:gd name="T7" fmla="*/ 514 h 514"/>
                <a:gd name="T8" fmla="*/ 21 w 915"/>
                <a:gd name="T9" fmla="*/ 162 h 514"/>
                <a:gd name="T10" fmla="*/ 0 w 915"/>
                <a:gd name="T11" fmla="*/ 152 h 514"/>
              </a:gdLst>
              <a:ahLst/>
              <a:cxnLst>
                <a:cxn ang="0">
                  <a:pos x="T0" y="T1"/>
                </a:cxn>
                <a:cxn ang="0">
                  <a:pos x="T2" y="T3"/>
                </a:cxn>
                <a:cxn ang="0">
                  <a:pos x="T4" y="T5"/>
                </a:cxn>
                <a:cxn ang="0">
                  <a:pos x="T6" y="T7"/>
                </a:cxn>
                <a:cxn ang="0">
                  <a:pos x="T8" y="T9"/>
                </a:cxn>
                <a:cxn ang="0">
                  <a:pos x="T10" y="T11"/>
                </a:cxn>
              </a:cxnLst>
              <a:rect l="0" t="0" r="r" b="b"/>
              <a:pathLst>
                <a:path w="915" h="514">
                  <a:moveTo>
                    <a:pt x="0" y="152"/>
                  </a:moveTo>
                  <a:lnTo>
                    <a:pt x="281" y="0"/>
                  </a:lnTo>
                  <a:lnTo>
                    <a:pt x="915" y="355"/>
                  </a:lnTo>
                  <a:lnTo>
                    <a:pt x="638" y="514"/>
                  </a:lnTo>
                  <a:lnTo>
                    <a:pt x="21" y="162"/>
                  </a:lnTo>
                  <a:lnTo>
                    <a:pt x="0" y="152"/>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14" name="Freeform 134">
              <a:extLst>
                <a:ext uri="{FF2B5EF4-FFF2-40B4-BE49-F238E27FC236}">
                  <a16:creationId xmlns:a16="http://schemas.microsoft.com/office/drawing/2014/main" id="{C9EBD2EF-189B-C540-ABE0-D1D5E374952A}"/>
                </a:ext>
              </a:extLst>
            </p:cNvPr>
            <p:cNvSpPr>
              <a:spLocks/>
            </p:cNvSpPr>
            <p:nvPr/>
          </p:nvSpPr>
          <p:spPr bwMode="auto">
            <a:xfrm>
              <a:off x="1733426" y="1966387"/>
              <a:ext cx="1738883" cy="1020240"/>
            </a:xfrm>
            <a:custGeom>
              <a:avLst/>
              <a:gdLst>
                <a:gd name="T0" fmla="*/ 0 w 1205"/>
                <a:gd name="T1" fmla="*/ 389 h 707"/>
                <a:gd name="T2" fmla="*/ 655 w 1205"/>
                <a:gd name="T3" fmla="*/ 0 h 707"/>
                <a:gd name="T4" fmla="*/ 1205 w 1205"/>
                <a:gd name="T5" fmla="*/ 308 h 707"/>
                <a:gd name="T6" fmla="*/ 557 w 1205"/>
                <a:gd name="T7" fmla="*/ 707 h 707"/>
                <a:gd name="T8" fmla="*/ 0 w 1205"/>
                <a:gd name="T9" fmla="*/ 389 h 707"/>
              </a:gdLst>
              <a:ahLst/>
              <a:cxnLst>
                <a:cxn ang="0">
                  <a:pos x="T0" y="T1"/>
                </a:cxn>
                <a:cxn ang="0">
                  <a:pos x="T2" y="T3"/>
                </a:cxn>
                <a:cxn ang="0">
                  <a:pos x="T4" y="T5"/>
                </a:cxn>
                <a:cxn ang="0">
                  <a:pos x="T6" y="T7"/>
                </a:cxn>
                <a:cxn ang="0">
                  <a:pos x="T8" y="T9"/>
                </a:cxn>
              </a:cxnLst>
              <a:rect l="0" t="0" r="r" b="b"/>
              <a:pathLst>
                <a:path w="1205" h="707">
                  <a:moveTo>
                    <a:pt x="0" y="389"/>
                  </a:moveTo>
                  <a:lnTo>
                    <a:pt x="655" y="0"/>
                  </a:lnTo>
                  <a:lnTo>
                    <a:pt x="1205" y="308"/>
                  </a:lnTo>
                  <a:lnTo>
                    <a:pt x="557" y="707"/>
                  </a:lnTo>
                  <a:lnTo>
                    <a:pt x="0" y="389"/>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15" name="Freeform 134">
              <a:extLst>
                <a:ext uri="{FF2B5EF4-FFF2-40B4-BE49-F238E27FC236}">
                  <a16:creationId xmlns:a16="http://schemas.microsoft.com/office/drawing/2014/main" id="{4F7D2FAD-227A-F34B-98BF-E165EE52C580}"/>
                </a:ext>
              </a:extLst>
            </p:cNvPr>
            <p:cNvSpPr>
              <a:spLocks/>
            </p:cNvSpPr>
            <p:nvPr/>
          </p:nvSpPr>
          <p:spPr bwMode="auto">
            <a:xfrm>
              <a:off x="1586837" y="461643"/>
              <a:ext cx="3348090" cy="1964396"/>
            </a:xfrm>
            <a:custGeom>
              <a:avLst/>
              <a:gdLst>
                <a:gd name="T0" fmla="*/ 0 w 1205"/>
                <a:gd name="T1" fmla="*/ 389 h 707"/>
                <a:gd name="T2" fmla="*/ 655 w 1205"/>
                <a:gd name="T3" fmla="*/ 0 h 707"/>
                <a:gd name="T4" fmla="*/ 1205 w 1205"/>
                <a:gd name="T5" fmla="*/ 308 h 707"/>
                <a:gd name="T6" fmla="*/ 557 w 1205"/>
                <a:gd name="T7" fmla="*/ 707 h 707"/>
                <a:gd name="T8" fmla="*/ 0 w 1205"/>
                <a:gd name="T9" fmla="*/ 389 h 707"/>
              </a:gdLst>
              <a:ahLst/>
              <a:cxnLst>
                <a:cxn ang="0">
                  <a:pos x="T0" y="T1"/>
                </a:cxn>
                <a:cxn ang="0">
                  <a:pos x="T2" y="T3"/>
                </a:cxn>
                <a:cxn ang="0">
                  <a:pos x="T4" y="T5"/>
                </a:cxn>
                <a:cxn ang="0">
                  <a:pos x="T6" y="T7"/>
                </a:cxn>
                <a:cxn ang="0">
                  <a:pos x="T8" y="T9"/>
                </a:cxn>
              </a:cxnLst>
              <a:rect l="0" t="0" r="r" b="b"/>
              <a:pathLst>
                <a:path w="1205" h="707">
                  <a:moveTo>
                    <a:pt x="0" y="389"/>
                  </a:moveTo>
                  <a:lnTo>
                    <a:pt x="655" y="0"/>
                  </a:lnTo>
                  <a:lnTo>
                    <a:pt x="1205" y="308"/>
                  </a:lnTo>
                  <a:lnTo>
                    <a:pt x="557" y="707"/>
                  </a:lnTo>
                  <a:lnTo>
                    <a:pt x="0" y="389"/>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16" name="Freeform 134">
              <a:extLst>
                <a:ext uri="{FF2B5EF4-FFF2-40B4-BE49-F238E27FC236}">
                  <a16:creationId xmlns:a16="http://schemas.microsoft.com/office/drawing/2014/main" id="{DDC8C54D-169D-3043-A19D-F6DCCBBF4255}"/>
                </a:ext>
              </a:extLst>
            </p:cNvPr>
            <p:cNvSpPr>
              <a:spLocks/>
            </p:cNvSpPr>
            <p:nvPr/>
          </p:nvSpPr>
          <p:spPr bwMode="auto">
            <a:xfrm>
              <a:off x="894441" y="1551608"/>
              <a:ext cx="1738883" cy="1020240"/>
            </a:xfrm>
            <a:custGeom>
              <a:avLst/>
              <a:gdLst>
                <a:gd name="T0" fmla="*/ 0 w 1205"/>
                <a:gd name="T1" fmla="*/ 389 h 707"/>
                <a:gd name="T2" fmla="*/ 655 w 1205"/>
                <a:gd name="T3" fmla="*/ 0 h 707"/>
                <a:gd name="T4" fmla="*/ 1205 w 1205"/>
                <a:gd name="T5" fmla="*/ 308 h 707"/>
                <a:gd name="T6" fmla="*/ 557 w 1205"/>
                <a:gd name="T7" fmla="*/ 707 h 707"/>
                <a:gd name="T8" fmla="*/ 0 w 1205"/>
                <a:gd name="T9" fmla="*/ 389 h 707"/>
              </a:gdLst>
              <a:ahLst/>
              <a:cxnLst>
                <a:cxn ang="0">
                  <a:pos x="T0" y="T1"/>
                </a:cxn>
                <a:cxn ang="0">
                  <a:pos x="T2" y="T3"/>
                </a:cxn>
                <a:cxn ang="0">
                  <a:pos x="T4" y="T5"/>
                </a:cxn>
                <a:cxn ang="0">
                  <a:pos x="T6" y="T7"/>
                </a:cxn>
                <a:cxn ang="0">
                  <a:pos x="T8" y="T9"/>
                </a:cxn>
              </a:cxnLst>
              <a:rect l="0" t="0" r="r" b="b"/>
              <a:pathLst>
                <a:path w="1205" h="707">
                  <a:moveTo>
                    <a:pt x="0" y="389"/>
                  </a:moveTo>
                  <a:lnTo>
                    <a:pt x="655" y="0"/>
                  </a:lnTo>
                  <a:lnTo>
                    <a:pt x="1205" y="308"/>
                  </a:lnTo>
                  <a:lnTo>
                    <a:pt x="557" y="707"/>
                  </a:lnTo>
                  <a:lnTo>
                    <a:pt x="0" y="389"/>
                  </a:lnTo>
                  <a:close/>
                </a:path>
              </a:pathLst>
            </a:custGeom>
            <a:grp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17" name="Group 1216">
            <a:extLst>
              <a:ext uri="{FF2B5EF4-FFF2-40B4-BE49-F238E27FC236}">
                <a16:creationId xmlns:a16="http://schemas.microsoft.com/office/drawing/2014/main" id="{E709DB78-6E29-3B45-861C-1D5583B106A9}"/>
              </a:ext>
            </a:extLst>
          </p:cNvPr>
          <p:cNvGrpSpPr/>
          <p:nvPr/>
        </p:nvGrpSpPr>
        <p:grpSpPr>
          <a:xfrm>
            <a:off x="4602257" y="3339146"/>
            <a:ext cx="289172" cy="436341"/>
            <a:chOff x="1918138" y="1552230"/>
            <a:chExt cx="161622" cy="243877"/>
          </a:xfrm>
        </p:grpSpPr>
        <p:sp>
          <p:nvSpPr>
            <p:cNvPr id="1218" name="Rectangle 139">
              <a:extLst>
                <a:ext uri="{FF2B5EF4-FFF2-40B4-BE49-F238E27FC236}">
                  <a16:creationId xmlns:a16="http://schemas.microsoft.com/office/drawing/2014/main" id="{8454BD35-8FCB-2843-A5F8-0E4081D0F9E8}"/>
                </a:ext>
              </a:extLst>
            </p:cNvPr>
            <p:cNvSpPr>
              <a:spLocks noChangeArrowheads="1"/>
            </p:cNvSpPr>
            <p:nvPr/>
          </p:nvSpPr>
          <p:spPr bwMode="auto">
            <a:xfrm>
              <a:off x="1985961" y="1693650"/>
              <a:ext cx="20203" cy="102457"/>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19" name="Oval 140">
              <a:extLst>
                <a:ext uri="{FF2B5EF4-FFF2-40B4-BE49-F238E27FC236}">
                  <a16:creationId xmlns:a16="http://schemas.microsoft.com/office/drawing/2014/main" id="{700173C4-47A8-AA4D-94EA-EDA0712B4EF4}"/>
                </a:ext>
              </a:extLst>
            </p:cNvPr>
            <p:cNvSpPr>
              <a:spLocks noChangeArrowheads="1"/>
            </p:cNvSpPr>
            <p:nvPr/>
          </p:nvSpPr>
          <p:spPr bwMode="auto">
            <a:xfrm>
              <a:off x="1918138" y="1552230"/>
              <a:ext cx="161622"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20" name="Group 1219">
            <a:extLst>
              <a:ext uri="{FF2B5EF4-FFF2-40B4-BE49-F238E27FC236}">
                <a16:creationId xmlns:a16="http://schemas.microsoft.com/office/drawing/2014/main" id="{767EA602-DAE2-5B46-BD69-2D2CC362AF99}"/>
              </a:ext>
            </a:extLst>
          </p:cNvPr>
          <p:cNvGrpSpPr/>
          <p:nvPr/>
        </p:nvGrpSpPr>
        <p:grpSpPr>
          <a:xfrm>
            <a:off x="4221301" y="3138408"/>
            <a:ext cx="352808" cy="541811"/>
            <a:chOff x="1737755" y="1484407"/>
            <a:chExt cx="161622" cy="248205"/>
          </a:xfrm>
        </p:grpSpPr>
        <p:sp>
          <p:nvSpPr>
            <p:cNvPr id="1221" name="Rectangle 141">
              <a:extLst>
                <a:ext uri="{FF2B5EF4-FFF2-40B4-BE49-F238E27FC236}">
                  <a16:creationId xmlns:a16="http://schemas.microsoft.com/office/drawing/2014/main" id="{2C7115D9-42C4-D34B-9BD9-618B31199CBD}"/>
                </a:ext>
              </a:extLst>
            </p:cNvPr>
            <p:cNvSpPr>
              <a:spLocks noChangeArrowheads="1"/>
            </p:cNvSpPr>
            <p:nvPr/>
          </p:nvSpPr>
          <p:spPr bwMode="auto">
            <a:xfrm>
              <a:off x="1811351" y="1630155"/>
              <a:ext cx="14431" cy="102457"/>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2" name="Oval 142">
              <a:extLst>
                <a:ext uri="{FF2B5EF4-FFF2-40B4-BE49-F238E27FC236}">
                  <a16:creationId xmlns:a16="http://schemas.microsoft.com/office/drawing/2014/main" id="{3B472CD5-D1E3-B645-84F8-B3603D35D960}"/>
                </a:ext>
              </a:extLst>
            </p:cNvPr>
            <p:cNvSpPr>
              <a:spLocks noChangeArrowheads="1"/>
            </p:cNvSpPr>
            <p:nvPr/>
          </p:nvSpPr>
          <p:spPr bwMode="auto">
            <a:xfrm>
              <a:off x="1737755" y="1484407"/>
              <a:ext cx="161622" cy="160179"/>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sp>
        <p:nvSpPr>
          <p:cNvPr id="1223" name="Oval 1222">
            <a:extLst>
              <a:ext uri="{FF2B5EF4-FFF2-40B4-BE49-F238E27FC236}">
                <a16:creationId xmlns:a16="http://schemas.microsoft.com/office/drawing/2014/main" id="{E8863174-4EE5-6D46-B351-7630CB4854A0}"/>
              </a:ext>
            </a:extLst>
          </p:cNvPr>
          <p:cNvSpPr/>
          <p:nvPr/>
        </p:nvSpPr>
        <p:spPr>
          <a:xfrm>
            <a:off x="3737157" y="4700367"/>
            <a:ext cx="1037334" cy="1037334"/>
          </a:xfrm>
          <a:prstGeom prst="ellipse">
            <a:avLst/>
          </a:prstGeom>
          <a:solidFill>
            <a:srgbClr val="0A8BEA"/>
          </a:solidFill>
          <a:ln w="25400" cap="flat" cmpd="sng" algn="ctr">
            <a:noFill/>
            <a:prstDash val="solid"/>
          </a:ln>
          <a:effectLst>
            <a:outerShdw blurRad="444500" dist="88900" dir="5400000" algn="t" rotWithShape="0">
              <a:prstClr val="black">
                <a:alpha val="30000"/>
              </a:prstClr>
            </a:outerShdw>
          </a:effectLst>
        </p:spPr>
        <p:txBody>
          <a:bodyPr rtlCol="0" anchor="ctr"/>
          <a:lstStyle/>
          <a:p>
            <a:pPr marL="0" marR="0" lvl="0" indent="0" algn="ctr"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24" name="Group 1223">
            <a:extLst>
              <a:ext uri="{FF2B5EF4-FFF2-40B4-BE49-F238E27FC236}">
                <a16:creationId xmlns:a16="http://schemas.microsoft.com/office/drawing/2014/main" id="{073EDE75-4423-CD43-8E3F-06DB02500904}"/>
              </a:ext>
            </a:extLst>
          </p:cNvPr>
          <p:cNvGrpSpPr/>
          <p:nvPr/>
        </p:nvGrpSpPr>
        <p:grpSpPr>
          <a:xfrm>
            <a:off x="5371494" y="1609452"/>
            <a:ext cx="2819941" cy="2676577"/>
            <a:chOff x="-2120900" y="249238"/>
            <a:chExt cx="3122613" cy="2963862"/>
          </a:xfrm>
        </p:grpSpPr>
        <p:sp>
          <p:nvSpPr>
            <p:cNvPr id="1225" name="AutoShape 144">
              <a:extLst>
                <a:ext uri="{FF2B5EF4-FFF2-40B4-BE49-F238E27FC236}">
                  <a16:creationId xmlns:a16="http://schemas.microsoft.com/office/drawing/2014/main" id="{E42DC717-1AB8-1648-B900-FBAA2E44F729}"/>
                </a:ext>
              </a:extLst>
            </p:cNvPr>
            <p:cNvSpPr>
              <a:spLocks noChangeAspect="1" noChangeArrowheads="1" noTextEdit="1"/>
            </p:cNvSpPr>
            <p:nvPr/>
          </p:nvSpPr>
          <p:spPr bwMode="auto">
            <a:xfrm>
              <a:off x="-2114550" y="249238"/>
              <a:ext cx="3116263" cy="29575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6" name="Freeform 146">
              <a:extLst>
                <a:ext uri="{FF2B5EF4-FFF2-40B4-BE49-F238E27FC236}">
                  <a16:creationId xmlns:a16="http://schemas.microsoft.com/office/drawing/2014/main" id="{53160091-52E0-FE43-9340-BFE4848B0422}"/>
                </a:ext>
              </a:extLst>
            </p:cNvPr>
            <p:cNvSpPr>
              <a:spLocks/>
            </p:cNvSpPr>
            <p:nvPr/>
          </p:nvSpPr>
          <p:spPr bwMode="auto">
            <a:xfrm>
              <a:off x="-2120900" y="1406525"/>
              <a:ext cx="1058863" cy="1806575"/>
            </a:xfrm>
            <a:custGeom>
              <a:avLst/>
              <a:gdLst>
                <a:gd name="T0" fmla="*/ 4 w 667"/>
                <a:gd name="T1" fmla="*/ 755 h 1138"/>
                <a:gd name="T2" fmla="*/ 667 w 667"/>
                <a:gd name="T3" fmla="*/ 1138 h 1138"/>
                <a:gd name="T4" fmla="*/ 667 w 667"/>
                <a:gd name="T5" fmla="*/ 388 h 1138"/>
                <a:gd name="T6" fmla="*/ 0 w 667"/>
                <a:gd name="T7" fmla="*/ 0 h 1138"/>
                <a:gd name="T8" fmla="*/ 4 w 667"/>
                <a:gd name="T9" fmla="*/ 755 h 1138"/>
              </a:gdLst>
              <a:ahLst/>
              <a:cxnLst>
                <a:cxn ang="0">
                  <a:pos x="T0" y="T1"/>
                </a:cxn>
                <a:cxn ang="0">
                  <a:pos x="T2" y="T3"/>
                </a:cxn>
                <a:cxn ang="0">
                  <a:pos x="T4" y="T5"/>
                </a:cxn>
                <a:cxn ang="0">
                  <a:pos x="T6" y="T7"/>
                </a:cxn>
                <a:cxn ang="0">
                  <a:pos x="T8" y="T9"/>
                </a:cxn>
              </a:cxnLst>
              <a:rect l="0" t="0" r="r" b="b"/>
              <a:pathLst>
                <a:path w="667" h="1138">
                  <a:moveTo>
                    <a:pt x="4" y="755"/>
                  </a:moveTo>
                  <a:lnTo>
                    <a:pt x="667" y="1138"/>
                  </a:lnTo>
                  <a:lnTo>
                    <a:pt x="667" y="388"/>
                  </a:lnTo>
                  <a:lnTo>
                    <a:pt x="0" y="0"/>
                  </a:lnTo>
                  <a:lnTo>
                    <a:pt x="4" y="75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7" name="Freeform 147">
              <a:extLst>
                <a:ext uri="{FF2B5EF4-FFF2-40B4-BE49-F238E27FC236}">
                  <a16:creationId xmlns:a16="http://schemas.microsoft.com/office/drawing/2014/main" id="{A68C6DBA-619F-B143-8BBF-F6AFFB6825F5}"/>
                </a:ext>
              </a:extLst>
            </p:cNvPr>
            <p:cNvSpPr>
              <a:spLocks/>
            </p:cNvSpPr>
            <p:nvPr/>
          </p:nvSpPr>
          <p:spPr bwMode="auto">
            <a:xfrm>
              <a:off x="-1062037" y="850900"/>
              <a:ext cx="2057400" cy="2362200"/>
            </a:xfrm>
            <a:custGeom>
              <a:avLst/>
              <a:gdLst>
                <a:gd name="T0" fmla="*/ 1296 w 1296"/>
                <a:gd name="T1" fmla="*/ 0 h 1488"/>
                <a:gd name="T2" fmla="*/ 0 w 1296"/>
                <a:gd name="T3" fmla="*/ 738 h 1488"/>
                <a:gd name="T4" fmla="*/ 0 w 1296"/>
                <a:gd name="T5" fmla="*/ 1488 h 1488"/>
                <a:gd name="T6" fmla="*/ 1296 w 1296"/>
                <a:gd name="T7" fmla="*/ 738 h 1488"/>
                <a:gd name="T8" fmla="*/ 1296 w 1296"/>
                <a:gd name="T9" fmla="*/ 0 h 1488"/>
              </a:gdLst>
              <a:ahLst/>
              <a:cxnLst>
                <a:cxn ang="0">
                  <a:pos x="T0" y="T1"/>
                </a:cxn>
                <a:cxn ang="0">
                  <a:pos x="T2" y="T3"/>
                </a:cxn>
                <a:cxn ang="0">
                  <a:pos x="T4" y="T5"/>
                </a:cxn>
                <a:cxn ang="0">
                  <a:pos x="T6" y="T7"/>
                </a:cxn>
                <a:cxn ang="0">
                  <a:pos x="T8" y="T9"/>
                </a:cxn>
              </a:cxnLst>
              <a:rect l="0" t="0" r="r" b="b"/>
              <a:pathLst>
                <a:path w="1296" h="1488">
                  <a:moveTo>
                    <a:pt x="1296" y="0"/>
                  </a:moveTo>
                  <a:lnTo>
                    <a:pt x="0" y="738"/>
                  </a:lnTo>
                  <a:lnTo>
                    <a:pt x="0" y="1488"/>
                  </a:lnTo>
                  <a:lnTo>
                    <a:pt x="1296" y="738"/>
                  </a:lnTo>
                  <a:lnTo>
                    <a:pt x="1296" y="0"/>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8" name="Freeform 148">
              <a:extLst>
                <a:ext uri="{FF2B5EF4-FFF2-40B4-BE49-F238E27FC236}">
                  <a16:creationId xmlns:a16="http://schemas.microsoft.com/office/drawing/2014/main" id="{D66FF51F-8DFB-EE4D-ACBA-657BCF4A6089}"/>
                </a:ext>
              </a:extLst>
            </p:cNvPr>
            <p:cNvSpPr>
              <a:spLocks/>
            </p:cNvSpPr>
            <p:nvPr/>
          </p:nvSpPr>
          <p:spPr bwMode="auto">
            <a:xfrm>
              <a:off x="-1062037" y="850900"/>
              <a:ext cx="2057400" cy="2362200"/>
            </a:xfrm>
            <a:custGeom>
              <a:avLst/>
              <a:gdLst>
                <a:gd name="T0" fmla="*/ 1296 w 1296"/>
                <a:gd name="T1" fmla="*/ 0 h 1488"/>
                <a:gd name="T2" fmla="*/ 0 w 1296"/>
                <a:gd name="T3" fmla="*/ 738 h 1488"/>
                <a:gd name="T4" fmla="*/ 0 w 1296"/>
                <a:gd name="T5" fmla="*/ 1488 h 1488"/>
                <a:gd name="T6" fmla="*/ 1296 w 1296"/>
                <a:gd name="T7" fmla="*/ 738 h 1488"/>
                <a:gd name="T8" fmla="*/ 1296 w 1296"/>
                <a:gd name="T9" fmla="*/ 0 h 1488"/>
              </a:gdLst>
              <a:ahLst/>
              <a:cxnLst>
                <a:cxn ang="0">
                  <a:pos x="T0" y="T1"/>
                </a:cxn>
                <a:cxn ang="0">
                  <a:pos x="T2" y="T3"/>
                </a:cxn>
                <a:cxn ang="0">
                  <a:pos x="T4" y="T5"/>
                </a:cxn>
                <a:cxn ang="0">
                  <a:pos x="T6" y="T7"/>
                </a:cxn>
                <a:cxn ang="0">
                  <a:pos x="T8" y="T9"/>
                </a:cxn>
              </a:cxnLst>
              <a:rect l="0" t="0" r="r" b="b"/>
              <a:pathLst>
                <a:path w="1296" h="1488">
                  <a:moveTo>
                    <a:pt x="1296" y="0"/>
                  </a:moveTo>
                  <a:lnTo>
                    <a:pt x="0" y="738"/>
                  </a:lnTo>
                  <a:lnTo>
                    <a:pt x="0" y="1488"/>
                  </a:lnTo>
                  <a:lnTo>
                    <a:pt x="1296" y="738"/>
                  </a:lnTo>
                  <a:lnTo>
                    <a:pt x="129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29" name="Freeform 149">
              <a:extLst>
                <a:ext uri="{FF2B5EF4-FFF2-40B4-BE49-F238E27FC236}">
                  <a16:creationId xmlns:a16="http://schemas.microsoft.com/office/drawing/2014/main" id="{0750CADE-8164-C043-ABDC-72AC8F0B6272}"/>
                </a:ext>
              </a:extLst>
            </p:cNvPr>
            <p:cNvSpPr>
              <a:spLocks/>
            </p:cNvSpPr>
            <p:nvPr/>
          </p:nvSpPr>
          <p:spPr bwMode="auto">
            <a:xfrm>
              <a:off x="-2120900" y="249238"/>
              <a:ext cx="3116263" cy="1773237"/>
            </a:xfrm>
            <a:custGeom>
              <a:avLst/>
              <a:gdLst>
                <a:gd name="T0" fmla="*/ 0 w 1963"/>
                <a:gd name="T1" fmla="*/ 729 h 1117"/>
                <a:gd name="T2" fmla="*/ 1304 w 1963"/>
                <a:gd name="T3" fmla="*/ 0 h 1117"/>
                <a:gd name="T4" fmla="*/ 1963 w 1963"/>
                <a:gd name="T5" fmla="*/ 379 h 1117"/>
                <a:gd name="T6" fmla="*/ 667 w 1963"/>
                <a:gd name="T7" fmla="*/ 1117 h 1117"/>
                <a:gd name="T8" fmla="*/ 25 w 1963"/>
                <a:gd name="T9" fmla="*/ 742 h 1117"/>
                <a:gd name="T10" fmla="*/ 0 w 1963"/>
                <a:gd name="T11" fmla="*/ 729 h 1117"/>
              </a:gdLst>
              <a:ahLst/>
              <a:cxnLst>
                <a:cxn ang="0">
                  <a:pos x="T0" y="T1"/>
                </a:cxn>
                <a:cxn ang="0">
                  <a:pos x="T2" y="T3"/>
                </a:cxn>
                <a:cxn ang="0">
                  <a:pos x="T4" y="T5"/>
                </a:cxn>
                <a:cxn ang="0">
                  <a:pos x="T6" y="T7"/>
                </a:cxn>
                <a:cxn ang="0">
                  <a:pos x="T8" y="T9"/>
                </a:cxn>
                <a:cxn ang="0">
                  <a:pos x="T10" y="T11"/>
                </a:cxn>
              </a:cxnLst>
              <a:rect l="0" t="0" r="r" b="b"/>
              <a:pathLst>
                <a:path w="1963" h="1117">
                  <a:moveTo>
                    <a:pt x="0" y="729"/>
                  </a:moveTo>
                  <a:lnTo>
                    <a:pt x="1304" y="0"/>
                  </a:lnTo>
                  <a:lnTo>
                    <a:pt x="1963" y="379"/>
                  </a:lnTo>
                  <a:lnTo>
                    <a:pt x="667" y="1117"/>
                  </a:lnTo>
                  <a:lnTo>
                    <a:pt x="25" y="742"/>
                  </a:lnTo>
                  <a:lnTo>
                    <a:pt x="0" y="729"/>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0" name="Freeform 150">
              <a:extLst>
                <a:ext uri="{FF2B5EF4-FFF2-40B4-BE49-F238E27FC236}">
                  <a16:creationId xmlns:a16="http://schemas.microsoft.com/office/drawing/2014/main" id="{7222FD94-0555-654B-8A68-2A9792049A58}"/>
                </a:ext>
              </a:extLst>
            </p:cNvPr>
            <p:cNvSpPr>
              <a:spLocks/>
            </p:cNvSpPr>
            <p:nvPr/>
          </p:nvSpPr>
          <p:spPr bwMode="auto">
            <a:xfrm>
              <a:off x="-909637" y="2022475"/>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1" name="Freeform 151">
              <a:extLst>
                <a:ext uri="{FF2B5EF4-FFF2-40B4-BE49-F238E27FC236}">
                  <a16:creationId xmlns:a16="http://schemas.microsoft.com/office/drawing/2014/main" id="{538F95EA-4AF0-AF41-8006-67A9A4CB2BE2}"/>
                </a:ext>
              </a:extLst>
            </p:cNvPr>
            <p:cNvSpPr>
              <a:spLocks/>
            </p:cNvSpPr>
            <p:nvPr/>
          </p:nvSpPr>
          <p:spPr bwMode="auto">
            <a:xfrm>
              <a:off x="-909637" y="2022475"/>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2" name="Freeform 152">
              <a:extLst>
                <a:ext uri="{FF2B5EF4-FFF2-40B4-BE49-F238E27FC236}">
                  <a16:creationId xmlns:a16="http://schemas.microsoft.com/office/drawing/2014/main" id="{F8C060F6-29D8-CC41-9DF8-9646FD0BC900}"/>
                </a:ext>
              </a:extLst>
            </p:cNvPr>
            <p:cNvSpPr>
              <a:spLocks/>
            </p:cNvSpPr>
            <p:nvPr/>
          </p:nvSpPr>
          <p:spPr bwMode="auto">
            <a:xfrm>
              <a:off x="-811212" y="2022475"/>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3" name="Freeform 153">
              <a:extLst>
                <a:ext uri="{FF2B5EF4-FFF2-40B4-BE49-F238E27FC236}">
                  <a16:creationId xmlns:a16="http://schemas.microsoft.com/office/drawing/2014/main" id="{BB8F0F52-459B-B74B-A0E7-457184456325}"/>
                </a:ext>
              </a:extLst>
            </p:cNvPr>
            <p:cNvSpPr>
              <a:spLocks/>
            </p:cNvSpPr>
            <p:nvPr/>
          </p:nvSpPr>
          <p:spPr bwMode="auto">
            <a:xfrm>
              <a:off x="-909637" y="25717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4" name="Freeform 154">
              <a:extLst>
                <a:ext uri="{FF2B5EF4-FFF2-40B4-BE49-F238E27FC236}">
                  <a16:creationId xmlns:a16="http://schemas.microsoft.com/office/drawing/2014/main" id="{B03A1AA3-444D-B94F-93F6-AB28868767EC}"/>
                </a:ext>
              </a:extLst>
            </p:cNvPr>
            <p:cNvSpPr>
              <a:spLocks/>
            </p:cNvSpPr>
            <p:nvPr/>
          </p:nvSpPr>
          <p:spPr bwMode="auto">
            <a:xfrm>
              <a:off x="-909637" y="25717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5" name="Rectangle 155">
              <a:extLst>
                <a:ext uri="{FF2B5EF4-FFF2-40B4-BE49-F238E27FC236}">
                  <a16:creationId xmlns:a16="http://schemas.microsoft.com/office/drawing/2014/main" id="{294AB12E-C00A-C848-9821-682E3BA52106}"/>
                </a:ext>
              </a:extLst>
            </p:cNvPr>
            <p:cNvSpPr>
              <a:spLocks noChangeArrowheads="1"/>
            </p:cNvSpPr>
            <p:nvPr/>
          </p:nvSpPr>
          <p:spPr bwMode="auto">
            <a:xfrm>
              <a:off x="-811212" y="257175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6" name="Freeform 156">
              <a:extLst>
                <a:ext uri="{FF2B5EF4-FFF2-40B4-BE49-F238E27FC236}">
                  <a16:creationId xmlns:a16="http://schemas.microsoft.com/office/drawing/2014/main" id="{87262F64-B5C5-B242-B70A-C7E24DC035E7}"/>
                </a:ext>
              </a:extLst>
            </p:cNvPr>
            <p:cNvSpPr>
              <a:spLocks/>
            </p:cNvSpPr>
            <p:nvPr/>
          </p:nvSpPr>
          <p:spPr bwMode="auto">
            <a:xfrm>
              <a:off x="-704850" y="1903413"/>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7" name="Freeform 157">
              <a:extLst>
                <a:ext uri="{FF2B5EF4-FFF2-40B4-BE49-F238E27FC236}">
                  <a16:creationId xmlns:a16="http://schemas.microsoft.com/office/drawing/2014/main" id="{5AC26462-5856-5448-AAD8-AC9B04469EDB}"/>
                </a:ext>
              </a:extLst>
            </p:cNvPr>
            <p:cNvSpPr>
              <a:spLocks/>
            </p:cNvSpPr>
            <p:nvPr/>
          </p:nvSpPr>
          <p:spPr bwMode="auto">
            <a:xfrm>
              <a:off x="-704850" y="1903413"/>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8" name="Rectangle 158">
              <a:extLst>
                <a:ext uri="{FF2B5EF4-FFF2-40B4-BE49-F238E27FC236}">
                  <a16:creationId xmlns:a16="http://schemas.microsoft.com/office/drawing/2014/main" id="{7E523B73-7E20-5546-A53F-6F554FA4A372}"/>
                </a:ext>
              </a:extLst>
            </p:cNvPr>
            <p:cNvSpPr>
              <a:spLocks noChangeArrowheads="1"/>
            </p:cNvSpPr>
            <p:nvPr/>
          </p:nvSpPr>
          <p:spPr bwMode="auto">
            <a:xfrm>
              <a:off x="-606425" y="190341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39" name="Freeform 159">
              <a:extLst>
                <a:ext uri="{FF2B5EF4-FFF2-40B4-BE49-F238E27FC236}">
                  <a16:creationId xmlns:a16="http://schemas.microsoft.com/office/drawing/2014/main" id="{DE245B36-5829-7A43-AC38-1FE01B782933}"/>
                </a:ext>
              </a:extLst>
            </p:cNvPr>
            <p:cNvSpPr>
              <a:spLocks/>
            </p:cNvSpPr>
            <p:nvPr/>
          </p:nvSpPr>
          <p:spPr bwMode="auto">
            <a:xfrm>
              <a:off x="-704850" y="2452688"/>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0" name="Freeform 160">
              <a:extLst>
                <a:ext uri="{FF2B5EF4-FFF2-40B4-BE49-F238E27FC236}">
                  <a16:creationId xmlns:a16="http://schemas.microsoft.com/office/drawing/2014/main" id="{5F22901D-C8CE-8041-829B-38A6967E156D}"/>
                </a:ext>
              </a:extLst>
            </p:cNvPr>
            <p:cNvSpPr>
              <a:spLocks/>
            </p:cNvSpPr>
            <p:nvPr/>
          </p:nvSpPr>
          <p:spPr bwMode="auto">
            <a:xfrm>
              <a:off x="-704850" y="2452688"/>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1" name="Rectangle 161">
              <a:extLst>
                <a:ext uri="{FF2B5EF4-FFF2-40B4-BE49-F238E27FC236}">
                  <a16:creationId xmlns:a16="http://schemas.microsoft.com/office/drawing/2014/main" id="{3B705445-3996-3748-B91E-0B4609E68FED}"/>
                </a:ext>
              </a:extLst>
            </p:cNvPr>
            <p:cNvSpPr>
              <a:spLocks noChangeArrowheads="1"/>
            </p:cNvSpPr>
            <p:nvPr/>
          </p:nvSpPr>
          <p:spPr bwMode="auto">
            <a:xfrm>
              <a:off x="-606425" y="2452688"/>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2" name="Freeform 162">
              <a:extLst>
                <a:ext uri="{FF2B5EF4-FFF2-40B4-BE49-F238E27FC236}">
                  <a16:creationId xmlns:a16="http://schemas.microsoft.com/office/drawing/2014/main" id="{7E1C2220-E9FA-424E-B8B2-C4987409701B}"/>
                </a:ext>
              </a:extLst>
            </p:cNvPr>
            <p:cNvSpPr>
              <a:spLocks/>
            </p:cNvSpPr>
            <p:nvPr/>
          </p:nvSpPr>
          <p:spPr bwMode="auto">
            <a:xfrm>
              <a:off x="-500062" y="17843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3" name="Freeform 163">
              <a:extLst>
                <a:ext uri="{FF2B5EF4-FFF2-40B4-BE49-F238E27FC236}">
                  <a16:creationId xmlns:a16="http://schemas.microsoft.com/office/drawing/2014/main" id="{5B5BC1DD-F7BB-2348-9C0A-00F816A2CC54}"/>
                </a:ext>
              </a:extLst>
            </p:cNvPr>
            <p:cNvSpPr>
              <a:spLocks/>
            </p:cNvSpPr>
            <p:nvPr/>
          </p:nvSpPr>
          <p:spPr bwMode="auto">
            <a:xfrm>
              <a:off x="-500062" y="17843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4" name="Rectangle 164">
              <a:extLst>
                <a:ext uri="{FF2B5EF4-FFF2-40B4-BE49-F238E27FC236}">
                  <a16:creationId xmlns:a16="http://schemas.microsoft.com/office/drawing/2014/main" id="{445D1691-F4C3-5044-ADAD-12984CA33094}"/>
                </a:ext>
              </a:extLst>
            </p:cNvPr>
            <p:cNvSpPr>
              <a:spLocks noChangeArrowheads="1"/>
            </p:cNvSpPr>
            <p:nvPr/>
          </p:nvSpPr>
          <p:spPr bwMode="auto">
            <a:xfrm>
              <a:off x="-401637" y="178435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5" name="Freeform 165">
              <a:extLst>
                <a:ext uri="{FF2B5EF4-FFF2-40B4-BE49-F238E27FC236}">
                  <a16:creationId xmlns:a16="http://schemas.microsoft.com/office/drawing/2014/main" id="{7C204508-692E-BF4F-8333-AE761C5585CD}"/>
                </a:ext>
              </a:extLst>
            </p:cNvPr>
            <p:cNvSpPr>
              <a:spLocks/>
            </p:cNvSpPr>
            <p:nvPr/>
          </p:nvSpPr>
          <p:spPr bwMode="auto">
            <a:xfrm>
              <a:off x="-500062" y="2333625"/>
              <a:ext cx="98425" cy="423862"/>
            </a:xfrm>
            <a:custGeom>
              <a:avLst/>
              <a:gdLst>
                <a:gd name="T0" fmla="*/ 62 w 62"/>
                <a:gd name="T1" fmla="*/ 0 h 267"/>
                <a:gd name="T2" fmla="*/ 0 w 62"/>
                <a:gd name="T3" fmla="*/ 42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42"/>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6" name="Freeform 166">
              <a:extLst>
                <a:ext uri="{FF2B5EF4-FFF2-40B4-BE49-F238E27FC236}">
                  <a16:creationId xmlns:a16="http://schemas.microsoft.com/office/drawing/2014/main" id="{C6D28E36-3A6C-3543-916C-0852B8EE915D}"/>
                </a:ext>
              </a:extLst>
            </p:cNvPr>
            <p:cNvSpPr>
              <a:spLocks/>
            </p:cNvSpPr>
            <p:nvPr/>
          </p:nvSpPr>
          <p:spPr bwMode="auto">
            <a:xfrm>
              <a:off x="-500062" y="2333625"/>
              <a:ext cx="98425" cy="423862"/>
            </a:xfrm>
            <a:custGeom>
              <a:avLst/>
              <a:gdLst>
                <a:gd name="T0" fmla="*/ 62 w 62"/>
                <a:gd name="T1" fmla="*/ 0 h 267"/>
                <a:gd name="T2" fmla="*/ 0 w 62"/>
                <a:gd name="T3" fmla="*/ 42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42"/>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7" name="Rectangle 167">
              <a:extLst>
                <a:ext uri="{FF2B5EF4-FFF2-40B4-BE49-F238E27FC236}">
                  <a16:creationId xmlns:a16="http://schemas.microsoft.com/office/drawing/2014/main" id="{86154972-EB80-D24D-88A7-867C05676B36}"/>
                </a:ext>
              </a:extLst>
            </p:cNvPr>
            <p:cNvSpPr>
              <a:spLocks noChangeArrowheads="1"/>
            </p:cNvSpPr>
            <p:nvPr/>
          </p:nvSpPr>
          <p:spPr bwMode="auto">
            <a:xfrm>
              <a:off x="-401637" y="2333625"/>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8" name="Freeform 168">
              <a:extLst>
                <a:ext uri="{FF2B5EF4-FFF2-40B4-BE49-F238E27FC236}">
                  <a16:creationId xmlns:a16="http://schemas.microsoft.com/office/drawing/2014/main" id="{66E3C1C6-90A4-CD40-AB10-787209F17FFC}"/>
                </a:ext>
              </a:extLst>
            </p:cNvPr>
            <p:cNvSpPr>
              <a:spLocks/>
            </p:cNvSpPr>
            <p:nvPr/>
          </p:nvSpPr>
          <p:spPr bwMode="auto">
            <a:xfrm>
              <a:off x="-295275" y="1665288"/>
              <a:ext cx="100013" cy="423862"/>
            </a:xfrm>
            <a:custGeom>
              <a:avLst/>
              <a:gdLst>
                <a:gd name="T0" fmla="*/ 63 w 63"/>
                <a:gd name="T1" fmla="*/ 0 h 267"/>
                <a:gd name="T2" fmla="*/ 0 w 63"/>
                <a:gd name="T3" fmla="*/ 37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37"/>
                  </a:lnTo>
                  <a:lnTo>
                    <a:pt x="0" y="267"/>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49" name="Freeform 169">
              <a:extLst>
                <a:ext uri="{FF2B5EF4-FFF2-40B4-BE49-F238E27FC236}">
                  <a16:creationId xmlns:a16="http://schemas.microsoft.com/office/drawing/2014/main" id="{9A165226-8A8E-E145-B750-52CD2F2E6A40}"/>
                </a:ext>
              </a:extLst>
            </p:cNvPr>
            <p:cNvSpPr>
              <a:spLocks/>
            </p:cNvSpPr>
            <p:nvPr/>
          </p:nvSpPr>
          <p:spPr bwMode="auto">
            <a:xfrm>
              <a:off x="-295275" y="1665288"/>
              <a:ext cx="100013" cy="423862"/>
            </a:xfrm>
            <a:custGeom>
              <a:avLst/>
              <a:gdLst>
                <a:gd name="T0" fmla="*/ 63 w 63"/>
                <a:gd name="T1" fmla="*/ 0 h 267"/>
                <a:gd name="T2" fmla="*/ 0 w 63"/>
                <a:gd name="T3" fmla="*/ 37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37"/>
                  </a:lnTo>
                  <a:lnTo>
                    <a:pt x="0" y="267"/>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0" name="Rectangle 170">
              <a:extLst>
                <a:ext uri="{FF2B5EF4-FFF2-40B4-BE49-F238E27FC236}">
                  <a16:creationId xmlns:a16="http://schemas.microsoft.com/office/drawing/2014/main" id="{997B1090-9D70-8E49-B6AD-9E9ED64DA7F8}"/>
                </a:ext>
              </a:extLst>
            </p:cNvPr>
            <p:cNvSpPr>
              <a:spLocks noChangeArrowheads="1"/>
            </p:cNvSpPr>
            <p:nvPr/>
          </p:nvSpPr>
          <p:spPr bwMode="auto">
            <a:xfrm>
              <a:off x="-195262" y="1665288"/>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1" name="Freeform 171">
              <a:extLst>
                <a:ext uri="{FF2B5EF4-FFF2-40B4-BE49-F238E27FC236}">
                  <a16:creationId xmlns:a16="http://schemas.microsoft.com/office/drawing/2014/main" id="{61841D40-E047-6345-ABE6-2E1A7E3A7FD1}"/>
                </a:ext>
              </a:extLst>
            </p:cNvPr>
            <p:cNvSpPr>
              <a:spLocks/>
            </p:cNvSpPr>
            <p:nvPr/>
          </p:nvSpPr>
          <p:spPr bwMode="auto">
            <a:xfrm>
              <a:off x="-295275" y="2214563"/>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2" name="Freeform 172">
              <a:extLst>
                <a:ext uri="{FF2B5EF4-FFF2-40B4-BE49-F238E27FC236}">
                  <a16:creationId xmlns:a16="http://schemas.microsoft.com/office/drawing/2014/main" id="{E63B734E-F051-914D-BC1D-9D569D13EC1D}"/>
                </a:ext>
              </a:extLst>
            </p:cNvPr>
            <p:cNvSpPr>
              <a:spLocks/>
            </p:cNvSpPr>
            <p:nvPr/>
          </p:nvSpPr>
          <p:spPr bwMode="auto">
            <a:xfrm>
              <a:off x="-295275" y="2214563"/>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3" name="Rectangle 173">
              <a:extLst>
                <a:ext uri="{FF2B5EF4-FFF2-40B4-BE49-F238E27FC236}">
                  <a16:creationId xmlns:a16="http://schemas.microsoft.com/office/drawing/2014/main" id="{B3B18C3D-1F31-C145-9C3D-1E38B604E2F1}"/>
                </a:ext>
              </a:extLst>
            </p:cNvPr>
            <p:cNvSpPr>
              <a:spLocks noChangeArrowheads="1"/>
            </p:cNvSpPr>
            <p:nvPr/>
          </p:nvSpPr>
          <p:spPr bwMode="auto">
            <a:xfrm>
              <a:off x="-195262" y="221456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4" name="Freeform 174">
              <a:extLst>
                <a:ext uri="{FF2B5EF4-FFF2-40B4-BE49-F238E27FC236}">
                  <a16:creationId xmlns:a16="http://schemas.microsoft.com/office/drawing/2014/main" id="{834434B0-B662-E741-8223-CD07269A1A05}"/>
                </a:ext>
              </a:extLst>
            </p:cNvPr>
            <p:cNvSpPr>
              <a:spLocks/>
            </p:cNvSpPr>
            <p:nvPr/>
          </p:nvSpPr>
          <p:spPr bwMode="auto">
            <a:xfrm>
              <a:off x="-90487" y="1546225"/>
              <a:ext cx="100013" cy="423862"/>
            </a:xfrm>
            <a:custGeom>
              <a:avLst/>
              <a:gdLst>
                <a:gd name="T0" fmla="*/ 63 w 63"/>
                <a:gd name="T1" fmla="*/ 0 h 267"/>
                <a:gd name="T2" fmla="*/ 0 w 63"/>
                <a:gd name="T3" fmla="*/ 42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42"/>
                  </a:lnTo>
                  <a:lnTo>
                    <a:pt x="0" y="267"/>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5" name="Freeform 175">
              <a:extLst>
                <a:ext uri="{FF2B5EF4-FFF2-40B4-BE49-F238E27FC236}">
                  <a16:creationId xmlns:a16="http://schemas.microsoft.com/office/drawing/2014/main" id="{5E0B3CD5-03E3-834F-A872-82F2CA0E8F9C}"/>
                </a:ext>
              </a:extLst>
            </p:cNvPr>
            <p:cNvSpPr>
              <a:spLocks/>
            </p:cNvSpPr>
            <p:nvPr/>
          </p:nvSpPr>
          <p:spPr bwMode="auto">
            <a:xfrm>
              <a:off x="-90487" y="1546225"/>
              <a:ext cx="100013" cy="423862"/>
            </a:xfrm>
            <a:custGeom>
              <a:avLst/>
              <a:gdLst>
                <a:gd name="T0" fmla="*/ 63 w 63"/>
                <a:gd name="T1" fmla="*/ 0 h 267"/>
                <a:gd name="T2" fmla="*/ 0 w 63"/>
                <a:gd name="T3" fmla="*/ 42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42"/>
                  </a:lnTo>
                  <a:lnTo>
                    <a:pt x="0" y="267"/>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6" name="Rectangle 176">
              <a:extLst>
                <a:ext uri="{FF2B5EF4-FFF2-40B4-BE49-F238E27FC236}">
                  <a16:creationId xmlns:a16="http://schemas.microsoft.com/office/drawing/2014/main" id="{F974F965-73AC-B440-8355-11402C981616}"/>
                </a:ext>
              </a:extLst>
            </p:cNvPr>
            <p:cNvSpPr>
              <a:spLocks noChangeArrowheads="1"/>
            </p:cNvSpPr>
            <p:nvPr/>
          </p:nvSpPr>
          <p:spPr bwMode="auto">
            <a:xfrm>
              <a:off x="9525" y="1546225"/>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7" name="Freeform 177">
              <a:extLst>
                <a:ext uri="{FF2B5EF4-FFF2-40B4-BE49-F238E27FC236}">
                  <a16:creationId xmlns:a16="http://schemas.microsoft.com/office/drawing/2014/main" id="{ADAA8031-6D66-E949-957E-40704639038E}"/>
                </a:ext>
              </a:extLst>
            </p:cNvPr>
            <p:cNvSpPr>
              <a:spLocks/>
            </p:cNvSpPr>
            <p:nvPr/>
          </p:nvSpPr>
          <p:spPr bwMode="auto">
            <a:xfrm>
              <a:off x="-90487" y="2095500"/>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8" name="Freeform 178">
              <a:extLst>
                <a:ext uri="{FF2B5EF4-FFF2-40B4-BE49-F238E27FC236}">
                  <a16:creationId xmlns:a16="http://schemas.microsoft.com/office/drawing/2014/main" id="{B10A387E-3319-9B4E-A8E0-41AFAAD3AB68}"/>
                </a:ext>
              </a:extLst>
            </p:cNvPr>
            <p:cNvSpPr>
              <a:spLocks/>
            </p:cNvSpPr>
            <p:nvPr/>
          </p:nvSpPr>
          <p:spPr bwMode="auto">
            <a:xfrm>
              <a:off x="-90487" y="2095500"/>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59" name="Rectangle 179">
              <a:extLst>
                <a:ext uri="{FF2B5EF4-FFF2-40B4-BE49-F238E27FC236}">
                  <a16:creationId xmlns:a16="http://schemas.microsoft.com/office/drawing/2014/main" id="{9E30B553-4D9D-1342-B6CD-C1C81AC0DB9F}"/>
                </a:ext>
              </a:extLst>
            </p:cNvPr>
            <p:cNvSpPr>
              <a:spLocks noChangeArrowheads="1"/>
            </p:cNvSpPr>
            <p:nvPr/>
          </p:nvSpPr>
          <p:spPr bwMode="auto">
            <a:xfrm>
              <a:off x="9525" y="209550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0" name="Freeform 180">
              <a:extLst>
                <a:ext uri="{FF2B5EF4-FFF2-40B4-BE49-F238E27FC236}">
                  <a16:creationId xmlns:a16="http://schemas.microsoft.com/office/drawing/2014/main" id="{5CAC7BF1-2760-6543-8600-8A9681362661}"/>
                </a:ext>
              </a:extLst>
            </p:cNvPr>
            <p:cNvSpPr>
              <a:spLocks/>
            </p:cNvSpPr>
            <p:nvPr/>
          </p:nvSpPr>
          <p:spPr bwMode="auto">
            <a:xfrm>
              <a:off x="107950" y="1427163"/>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1" name="Freeform 181">
              <a:extLst>
                <a:ext uri="{FF2B5EF4-FFF2-40B4-BE49-F238E27FC236}">
                  <a16:creationId xmlns:a16="http://schemas.microsoft.com/office/drawing/2014/main" id="{695300C9-0F72-1244-A03D-295F5A19984A}"/>
                </a:ext>
              </a:extLst>
            </p:cNvPr>
            <p:cNvSpPr>
              <a:spLocks/>
            </p:cNvSpPr>
            <p:nvPr/>
          </p:nvSpPr>
          <p:spPr bwMode="auto">
            <a:xfrm>
              <a:off x="107950" y="1427163"/>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2" name="Rectangle 182">
              <a:extLst>
                <a:ext uri="{FF2B5EF4-FFF2-40B4-BE49-F238E27FC236}">
                  <a16:creationId xmlns:a16="http://schemas.microsoft.com/office/drawing/2014/main" id="{85DC3787-9A97-8B42-9A28-FF3BE9F66379}"/>
                </a:ext>
              </a:extLst>
            </p:cNvPr>
            <p:cNvSpPr>
              <a:spLocks noChangeArrowheads="1"/>
            </p:cNvSpPr>
            <p:nvPr/>
          </p:nvSpPr>
          <p:spPr bwMode="auto">
            <a:xfrm>
              <a:off x="214313" y="142716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3" name="Freeform 183">
              <a:extLst>
                <a:ext uri="{FF2B5EF4-FFF2-40B4-BE49-F238E27FC236}">
                  <a16:creationId xmlns:a16="http://schemas.microsoft.com/office/drawing/2014/main" id="{16714420-5FCE-D44F-9312-F9F9EE99A5C9}"/>
                </a:ext>
              </a:extLst>
            </p:cNvPr>
            <p:cNvSpPr>
              <a:spLocks/>
            </p:cNvSpPr>
            <p:nvPr/>
          </p:nvSpPr>
          <p:spPr bwMode="auto">
            <a:xfrm>
              <a:off x="107950" y="1982788"/>
              <a:ext cx="106363" cy="423862"/>
            </a:xfrm>
            <a:custGeom>
              <a:avLst/>
              <a:gdLst>
                <a:gd name="T0" fmla="*/ 67 w 67"/>
                <a:gd name="T1" fmla="*/ 0 h 267"/>
                <a:gd name="T2" fmla="*/ 0 w 67"/>
                <a:gd name="T3" fmla="*/ 37 h 267"/>
                <a:gd name="T4" fmla="*/ 0 w 67"/>
                <a:gd name="T5" fmla="*/ 267 h 267"/>
                <a:gd name="T6" fmla="*/ 67 w 67"/>
                <a:gd name="T7" fmla="*/ 225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5"/>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4" name="Freeform 184">
              <a:extLst>
                <a:ext uri="{FF2B5EF4-FFF2-40B4-BE49-F238E27FC236}">
                  <a16:creationId xmlns:a16="http://schemas.microsoft.com/office/drawing/2014/main" id="{149F5E39-E5D6-334C-A2FE-D959257DFBA7}"/>
                </a:ext>
              </a:extLst>
            </p:cNvPr>
            <p:cNvSpPr>
              <a:spLocks/>
            </p:cNvSpPr>
            <p:nvPr/>
          </p:nvSpPr>
          <p:spPr bwMode="auto">
            <a:xfrm>
              <a:off x="107950" y="1982788"/>
              <a:ext cx="106363" cy="423862"/>
            </a:xfrm>
            <a:custGeom>
              <a:avLst/>
              <a:gdLst>
                <a:gd name="T0" fmla="*/ 67 w 67"/>
                <a:gd name="T1" fmla="*/ 0 h 267"/>
                <a:gd name="T2" fmla="*/ 0 w 67"/>
                <a:gd name="T3" fmla="*/ 37 h 267"/>
                <a:gd name="T4" fmla="*/ 0 w 67"/>
                <a:gd name="T5" fmla="*/ 267 h 267"/>
                <a:gd name="T6" fmla="*/ 67 w 67"/>
                <a:gd name="T7" fmla="*/ 225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5"/>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5" name="Freeform 185">
              <a:extLst>
                <a:ext uri="{FF2B5EF4-FFF2-40B4-BE49-F238E27FC236}">
                  <a16:creationId xmlns:a16="http://schemas.microsoft.com/office/drawing/2014/main" id="{27F6DCE3-1737-B14A-8075-CA8A1EBAFC26}"/>
                </a:ext>
              </a:extLst>
            </p:cNvPr>
            <p:cNvSpPr>
              <a:spLocks/>
            </p:cNvSpPr>
            <p:nvPr/>
          </p:nvSpPr>
          <p:spPr bwMode="auto">
            <a:xfrm>
              <a:off x="214313" y="1976438"/>
              <a:ext cx="39688" cy="363537"/>
            </a:xfrm>
            <a:custGeom>
              <a:avLst/>
              <a:gdLst>
                <a:gd name="T0" fmla="*/ 0 w 25"/>
                <a:gd name="T1" fmla="*/ 229 h 229"/>
                <a:gd name="T2" fmla="*/ 25 w 25"/>
                <a:gd name="T3" fmla="*/ 229 h 229"/>
                <a:gd name="T4" fmla="*/ 25 w 25"/>
                <a:gd name="T5" fmla="*/ 0 h 229"/>
                <a:gd name="T6" fmla="*/ 0 w 25"/>
                <a:gd name="T7" fmla="*/ 4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9"/>
                  </a:lnTo>
                  <a:lnTo>
                    <a:pt x="25" y="0"/>
                  </a:lnTo>
                  <a:lnTo>
                    <a:pt x="0" y="4"/>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6" name="Freeform 186">
              <a:extLst>
                <a:ext uri="{FF2B5EF4-FFF2-40B4-BE49-F238E27FC236}">
                  <a16:creationId xmlns:a16="http://schemas.microsoft.com/office/drawing/2014/main" id="{D491A460-6C43-B34E-82B0-2575E2CAE501}"/>
                </a:ext>
              </a:extLst>
            </p:cNvPr>
            <p:cNvSpPr>
              <a:spLocks/>
            </p:cNvSpPr>
            <p:nvPr/>
          </p:nvSpPr>
          <p:spPr bwMode="auto">
            <a:xfrm>
              <a:off x="312738" y="1308100"/>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7" name="Freeform 187">
              <a:extLst>
                <a:ext uri="{FF2B5EF4-FFF2-40B4-BE49-F238E27FC236}">
                  <a16:creationId xmlns:a16="http://schemas.microsoft.com/office/drawing/2014/main" id="{088447A4-B9A8-8443-BBAD-AB6729BD0C0D}"/>
                </a:ext>
              </a:extLst>
            </p:cNvPr>
            <p:cNvSpPr>
              <a:spLocks/>
            </p:cNvSpPr>
            <p:nvPr/>
          </p:nvSpPr>
          <p:spPr bwMode="auto">
            <a:xfrm>
              <a:off x="312738" y="1308100"/>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8" name="Rectangle 188">
              <a:extLst>
                <a:ext uri="{FF2B5EF4-FFF2-40B4-BE49-F238E27FC236}">
                  <a16:creationId xmlns:a16="http://schemas.microsoft.com/office/drawing/2014/main" id="{51E7E7F4-95D3-1F41-B30E-B6B2B6C24FBA}"/>
                </a:ext>
              </a:extLst>
            </p:cNvPr>
            <p:cNvSpPr>
              <a:spLocks noChangeArrowheads="1"/>
            </p:cNvSpPr>
            <p:nvPr/>
          </p:nvSpPr>
          <p:spPr bwMode="auto">
            <a:xfrm>
              <a:off x="419100" y="130810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69" name="Freeform 189">
              <a:extLst>
                <a:ext uri="{FF2B5EF4-FFF2-40B4-BE49-F238E27FC236}">
                  <a16:creationId xmlns:a16="http://schemas.microsoft.com/office/drawing/2014/main" id="{7D6E22B6-749D-354D-86B4-5135294628D4}"/>
                </a:ext>
              </a:extLst>
            </p:cNvPr>
            <p:cNvSpPr>
              <a:spLocks/>
            </p:cNvSpPr>
            <p:nvPr/>
          </p:nvSpPr>
          <p:spPr bwMode="auto">
            <a:xfrm>
              <a:off x="312738" y="1863725"/>
              <a:ext cx="106363" cy="423862"/>
            </a:xfrm>
            <a:custGeom>
              <a:avLst/>
              <a:gdLst>
                <a:gd name="T0" fmla="*/ 67 w 67"/>
                <a:gd name="T1" fmla="*/ 0 h 267"/>
                <a:gd name="T2" fmla="*/ 0 w 67"/>
                <a:gd name="T3" fmla="*/ 37 h 267"/>
                <a:gd name="T4" fmla="*/ 0 w 67"/>
                <a:gd name="T5" fmla="*/ 267 h 267"/>
                <a:gd name="T6" fmla="*/ 67 w 67"/>
                <a:gd name="T7" fmla="*/ 229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0" name="Freeform 190">
              <a:extLst>
                <a:ext uri="{FF2B5EF4-FFF2-40B4-BE49-F238E27FC236}">
                  <a16:creationId xmlns:a16="http://schemas.microsoft.com/office/drawing/2014/main" id="{E0648AB0-0CCA-DD4B-9154-BF06E01D1509}"/>
                </a:ext>
              </a:extLst>
            </p:cNvPr>
            <p:cNvSpPr>
              <a:spLocks/>
            </p:cNvSpPr>
            <p:nvPr/>
          </p:nvSpPr>
          <p:spPr bwMode="auto">
            <a:xfrm>
              <a:off x="312738" y="1863725"/>
              <a:ext cx="106363" cy="423862"/>
            </a:xfrm>
            <a:custGeom>
              <a:avLst/>
              <a:gdLst>
                <a:gd name="T0" fmla="*/ 67 w 67"/>
                <a:gd name="T1" fmla="*/ 0 h 267"/>
                <a:gd name="T2" fmla="*/ 0 w 67"/>
                <a:gd name="T3" fmla="*/ 37 h 267"/>
                <a:gd name="T4" fmla="*/ 0 w 67"/>
                <a:gd name="T5" fmla="*/ 267 h 267"/>
                <a:gd name="T6" fmla="*/ 67 w 67"/>
                <a:gd name="T7" fmla="*/ 229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1" name="Freeform 191">
              <a:extLst>
                <a:ext uri="{FF2B5EF4-FFF2-40B4-BE49-F238E27FC236}">
                  <a16:creationId xmlns:a16="http://schemas.microsoft.com/office/drawing/2014/main" id="{0978096C-4613-1C40-9F15-7080D6D638A8}"/>
                </a:ext>
              </a:extLst>
            </p:cNvPr>
            <p:cNvSpPr>
              <a:spLocks/>
            </p:cNvSpPr>
            <p:nvPr/>
          </p:nvSpPr>
          <p:spPr bwMode="auto">
            <a:xfrm>
              <a:off x="419100" y="1863725"/>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2" name="Freeform 192">
              <a:extLst>
                <a:ext uri="{FF2B5EF4-FFF2-40B4-BE49-F238E27FC236}">
                  <a16:creationId xmlns:a16="http://schemas.microsoft.com/office/drawing/2014/main" id="{6B594E00-9738-AA40-A98F-9EB2D1A4F048}"/>
                </a:ext>
              </a:extLst>
            </p:cNvPr>
            <p:cNvSpPr>
              <a:spLocks/>
            </p:cNvSpPr>
            <p:nvPr/>
          </p:nvSpPr>
          <p:spPr bwMode="auto">
            <a:xfrm>
              <a:off x="519113" y="1195388"/>
              <a:ext cx="104775" cy="423862"/>
            </a:xfrm>
            <a:custGeom>
              <a:avLst/>
              <a:gdLst>
                <a:gd name="T0" fmla="*/ 66 w 66"/>
                <a:gd name="T1" fmla="*/ 0 h 267"/>
                <a:gd name="T2" fmla="*/ 0 w 66"/>
                <a:gd name="T3" fmla="*/ 37 h 267"/>
                <a:gd name="T4" fmla="*/ 0 w 66"/>
                <a:gd name="T5" fmla="*/ 267 h 267"/>
                <a:gd name="T6" fmla="*/ 66 w 66"/>
                <a:gd name="T7" fmla="*/ 225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5"/>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3" name="Freeform 193">
              <a:extLst>
                <a:ext uri="{FF2B5EF4-FFF2-40B4-BE49-F238E27FC236}">
                  <a16:creationId xmlns:a16="http://schemas.microsoft.com/office/drawing/2014/main" id="{F18A3400-8C4D-1F49-8CB2-75EEEEC6181A}"/>
                </a:ext>
              </a:extLst>
            </p:cNvPr>
            <p:cNvSpPr>
              <a:spLocks/>
            </p:cNvSpPr>
            <p:nvPr/>
          </p:nvSpPr>
          <p:spPr bwMode="auto">
            <a:xfrm>
              <a:off x="519113" y="1195388"/>
              <a:ext cx="104775" cy="423862"/>
            </a:xfrm>
            <a:custGeom>
              <a:avLst/>
              <a:gdLst>
                <a:gd name="T0" fmla="*/ 66 w 66"/>
                <a:gd name="T1" fmla="*/ 0 h 267"/>
                <a:gd name="T2" fmla="*/ 0 w 66"/>
                <a:gd name="T3" fmla="*/ 37 h 267"/>
                <a:gd name="T4" fmla="*/ 0 w 66"/>
                <a:gd name="T5" fmla="*/ 267 h 267"/>
                <a:gd name="T6" fmla="*/ 66 w 66"/>
                <a:gd name="T7" fmla="*/ 225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5"/>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4" name="Freeform 194">
              <a:extLst>
                <a:ext uri="{FF2B5EF4-FFF2-40B4-BE49-F238E27FC236}">
                  <a16:creationId xmlns:a16="http://schemas.microsoft.com/office/drawing/2014/main" id="{58A4021D-678F-F642-BD55-ABC7F20DF79D}"/>
                </a:ext>
              </a:extLst>
            </p:cNvPr>
            <p:cNvSpPr>
              <a:spLocks/>
            </p:cNvSpPr>
            <p:nvPr/>
          </p:nvSpPr>
          <p:spPr bwMode="auto">
            <a:xfrm>
              <a:off x="623888" y="1189038"/>
              <a:ext cx="39688" cy="363537"/>
            </a:xfrm>
            <a:custGeom>
              <a:avLst/>
              <a:gdLst>
                <a:gd name="T0" fmla="*/ 0 w 25"/>
                <a:gd name="T1" fmla="*/ 229 h 229"/>
                <a:gd name="T2" fmla="*/ 25 w 25"/>
                <a:gd name="T3" fmla="*/ 229 h 229"/>
                <a:gd name="T4" fmla="*/ 25 w 25"/>
                <a:gd name="T5" fmla="*/ 0 h 229"/>
                <a:gd name="T6" fmla="*/ 0 w 25"/>
                <a:gd name="T7" fmla="*/ 4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9"/>
                  </a:lnTo>
                  <a:lnTo>
                    <a:pt x="25" y="0"/>
                  </a:lnTo>
                  <a:lnTo>
                    <a:pt x="0" y="4"/>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5" name="Freeform 195">
              <a:extLst>
                <a:ext uri="{FF2B5EF4-FFF2-40B4-BE49-F238E27FC236}">
                  <a16:creationId xmlns:a16="http://schemas.microsoft.com/office/drawing/2014/main" id="{B9395A8E-B016-534C-A083-8510EEEEFD46}"/>
                </a:ext>
              </a:extLst>
            </p:cNvPr>
            <p:cNvSpPr>
              <a:spLocks/>
            </p:cNvSpPr>
            <p:nvPr/>
          </p:nvSpPr>
          <p:spPr bwMode="auto">
            <a:xfrm>
              <a:off x="519113" y="1744663"/>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6" name="Freeform 196">
              <a:extLst>
                <a:ext uri="{FF2B5EF4-FFF2-40B4-BE49-F238E27FC236}">
                  <a16:creationId xmlns:a16="http://schemas.microsoft.com/office/drawing/2014/main" id="{967E2B11-4A8F-D942-BC20-9FDB66E3459C}"/>
                </a:ext>
              </a:extLst>
            </p:cNvPr>
            <p:cNvSpPr>
              <a:spLocks/>
            </p:cNvSpPr>
            <p:nvPr/>
          </p:nvSpPr>
          <p:spPr bwMode="auto">
            <a:xfrm>
              <a:off x="519113" y="1744663"/>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7" name="Freeform 197">
              <a:extLst>
                <a:ext uri="{FF2B5EF4-FFF2-40B4-BE49-F238E27FC236}">
                  <a16:creationId xmlns:a16="http://schemas.microsoft.com/office/drawing/2014/main" id="{D8EB0B25-3F51-3740-948D-0F3060727DE5}"/>
                </a:ext>
              </a:extLst>
            </p:cNvPr>
            <p:cNvSpPr>
              <a:spLocks/>
            </p:cNvSpPr>
            <p:nvPr/>
          </p:nvSpPr>
          <p:spPr bwMode="auto">
            <a:xfrm>
              <a:off x="623888" y="1744663"/>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8" name="Freeform 198">
              <a:extLst>
                <a:ext uri="{FF2B5EF4-FFF2-40B4-BE49-F238E27FC236}">
                  <a16:creationId xmlns:a16="http://schemas.microsoft.com/office/drawing/2014/main" id="{DAC4CEEB-A7FA-2E46-8041-8D00B43BAA8B}"/>
                </a:ext>
              </a:extLst>
            </p:cNvPr>
            <p:cNvSpPr>
              <a:spLocks/>
            </p:cNvSpPr>
            <p:nvPr/>
          </p:nvSpPr>
          <p:spPr bwMode="auto">
            <a:xfrm>
              <a:off x="723900" y="1076325"/>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79" name="Freeform 199">
              <a:extLst>
                <a:ext uri="{FF2B5EF4-FFF2-40B4-BE49-F238E27FC236}">
                  <a16:creationId xmlns:a16="http://schemas.microsoft.com/office/drawing/2014/main" id="{831B3A61-4C35-8A4E-8BD5-F6773D8F93F6}"/>
                </a:ext>
              </a:extLst>
            </p:cNvPr>
            <p:cNvSpPr>
              <a:spLocks/>
            </p:cNvSpPr>
            <p:nvPr/>
          </p:nvSpPr>
          <p:spPr bwMode="auto">
            <a:xfrm>
              <a:off x="723900" y="1076325"/>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0" name="Freeform 200">
              <a:extLst>
                <a:ext uri="{FF2B5EF4-FFF2-40B4-BE49-F238E27FC236}">
                  <a16:creationId xmlns:a16="http://schemas.microsoft.com/office/drawing/2014/main" id="{638A1B2B-0BBF-0D4A-8924-8C1E271B367E}"/>
                </a:ext>
              </a:extLst>
            </p:cNvPr>
            <p:cNvSpPr>
              <a:spLocks/>
            </p:cNvSpPr>
            <p:nvPr/>
          </p:nvSpPr>
          <p:spPr bwMode="auto">
            <a:xfrm>
              <a:off x="828675" y="1076325"/>
              <a:ext cx="41275" cy="363537"/>
            </a:xfrm>
            <a:custGeom>
              <a:avLst/>
              <a:gdLst>
                <a:gd name="T0" fmla="*/ 0 w 26"/>
                <a:gd name="T1" fmla="*/ 229 h 229"/>
                <a:gd name="T2" fmla="*/ 26 w 26"/>
                <a:gd name="T3" fmla="*/ 225 h 229"/>
                <a:gd name="T4" fmla="*/ 26 w 26"/>
                <a:gd name="T5" fmla="*/ 0 h 229"/>
                <a:gd name="T6" fmla="*/ 0 w 26"/>
                <a:gd name="T7" fmla="*/ 0 h 229"/>
                <a:gd name="T8" fmla="*/ 0 w 26"/>
                <a:gd name="T9" fmla="*/ 229 h 229"/>
              </a:gdLst>
              <a:ahLst/>
              <a:cxnLst>
                <a:cxn ang="0">
                  <a:pos x="T0" y="T1"/>
                </a:cxn>
                <a:cxn ang="0">
                  <a:pos x="T2" y="T3"/>
                </a:cxn>
                <a:cxn ang="0">
                  <a:pos x="T4" y="T5"/>
                </a:cxn>
                <a:cxn ang="0">
                  <a:pos x="T6" y="T7"/>
                </a:cxn>
                <a:cxn ang="0">
                  <a:pos x="T8" y="T9"/>
                </a:cxn>
              </a:cxnLst>
              <a:rect l="0" t="0" r="r" b="b"/>
              <a:pathLst>
                <a:path w="26" h="229">
                  <a:moveTo>
                    <a:pt x="0" y="229"/>
                  </a:moveTo>
                  <a:lnTo>
                    <a:pt x="26" y="225"/>
                  </a:lnTo>
                  <a:lnTo>
                    <a:pt x="26"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1" name="Freeform 201">
              <a:extLst>
                <a:ext uri="{FF2B5EF4-FFF2-40B4-BE49-F238E27FC236}">
                  <a16:creationId xmlns:a16="http://schemas.microsoft.com/office/drawing/2014/main" id="{B3177F43-5723-314E-8FEC-1C3364A753C5}"/>
                </a:ext>
              </a:extLst>
            </p:cNvPr>
            <p:cNvSpPr>
              <a:spLocks/>
            </p:cNvSpPr>
            <p:nvPr/>
          </p:nvSpPr>
          <p:spPr bwMode="auto">
            <a:xfrm>
              <a:off x="723900" y="1625600"/>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2" name="Freeform 202">
              <a:extLst>
                <a:ext uri="{FF2B5EF4-FFF2-40B4-BE49-F238E27FC236}">
                  <a16:creationId xmlns:a16="http://schemas.microsoft.com/office/drawing/2014/main" id="{268A2A78-D211-EE42-9D57-8A2621CE7E05}"/>
                </a:ext>
              </a:extLst>
            </p:cNvPr>
            <p:cNvSpPr>
              <a:spLocks/>
            </p:cNvSpPr>
            <p:nvPr/>
          </p:nvSpPr>
          <p:spPr bwMode="auto">
            <a:xfrm>
              <a:off x="723900" y="1625600"/>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3" name="Rectangle 203">
              <a:extLst>
                <a:ext uri="{FF2B5EF4-FFF2-40B4-BE49-F238E27FC236}">
                  <a16:creationId xmlns:a16="http://schemas.microsoft.com/office/drawing/2014/main" id="{7D799A2D-19BD-4A4A-B91B-8CD04B321EDF}"/>
                </a:ext>
              </a:extLst>
            </p:cNvPr>
            <p:cNvSpPr>
              <a:spLocks noChangeArrowheads="1"/>
            </p:cNvSpPr>
            <p:nvPr/>
          </p:nvSpPr>
          <p:spPr bwMode="auto">
            <a:xfrm>
              <a:off x="828675" y="1625600"/>
              <a:ext cx="41275"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84" name="Group 1283">
            <a:extLst>
              <a:ext uri="{FF2B5EF4-FFF2-40B4-BE49-F238E27FC236}">
                <a16:creationId xmlns:a16="http://schemas.microsoft.com/office/drawing/2014/main" id="{41E70A6A-D755-EC47-BA30-E8FD951789C7}"/>
              </a:ext>
            </a:extLst>
          </p:cNvPr>
          <p:cNvGrpSpPr/>
          <p:nvPr/>
        </p:nvGrpSpPr>
        <p:grpSpPr>
          <a:xfrm>
            <a:off x="6322899" y="3891715"/>
            <a:ext cx="490838" cy="764997"/>
            <a:chOff x="3068252" y="2117908"/>
            <a:chExt cx="160180" cy="249649"/>
          </a:xfrm>
        </p:grpSpPr>
        <p:sp>
          <p:nvSpPr>
            <p:cNvPr id="1285" name="Rectangle 135">
              <a:extLst>
                <a:ext uri="{FF2B5EF4-FFF2-40B4-BE49-F238E27FC236}">
                  <a16:creationId xmlns:a16="http://schemas.microsoft.com/office/drawing/2014/main" id="{3C47AD7B-ECD3-784A-A0BF-571DCBDE4FDA}"/>
                </a:ext>
              </a:extLst>
            </p:cNvPr>
            <p:cNvSpPr>
              <a:spLocks noChangeArrowheads="1"/>
            </p:cNvSpPr>
            <p:nvPr/>
          </p:nvSpPr>
          <p:spPr bwMode="auto">
            <a:xfrm>
              <a:off x="3140405" y="2265100"/>
              <a:ext cx="14431" cy="102457"/>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6" name="Oval 136">
              <a:extLst>
                <a:ext uri="{FF2B5EF4-FFF2-40B4-BE49-F238E27FC236}">
                  <a16:creationId xmlns:a16="http://schemas.microsoft.com/office/drawing/2014/main" id="{68CDA35D-8CD5-F64D-A650-7E6685F4913D}"/>
                </a:ext>
              </a:extLst>
            </p:cNvPr>
            <p:cNvSpPr>
              <a:spLocks noChangeArrowheads="1"/>
            </p:cNvSpPr>
            <p:nvPr/>
          </p:nvSpPr>
          <p:spPr bwMode="auto">
            <a:xfrm>
              <a:off x="3068252" y="2117908"/>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87" name="Group 1286">
            <a:extLst>
              <a:ext uri="{FF2B5EF4-FFF2-40B4-BE49-F238E27FC236}">
                <a16:creationId xmlns:a16="http://schemas.microsoft.com/office/drawing/2014/main" id="{6E8817C1-2E6F-CD42-8886-02B31705BDCC}"/>
              </a:ext>
            </a:extLst>
          </p:cNvPr>
          <p:cNvGrpSpPr/>
          <p:nvPr/>
        </p:nvGrpSpPr>
        <p:grpSpPr>
          <a:xfrm>
            <a:off x="6047040" y="4017875"/>
            <a:ext cx="293494" cy="446846"/>
            <a:chOff x="2892200" y="2054414"/>
            <a:chExt cx="160180" cy="243875"/>
          </a:xfrm>
        </p:grpSpPr>
        <p:sp>
          <p:nvSpPr>
            <p:cNvPr id="1288" name="Rectangle 137">
              <a:extLst>
                <a:ext uri="{FF2B5EF4-FFF2-40B4-BE49-F238E27FC236}">
                  <a16:creationId xmlns:a16="http://schemas.microsoft.com/office/drawing/2014/main" id="{B72764FF-BB3E-1C4D-BF86-E3C8E055FEE8}"/>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89" name="Oval 138">
              <a:extLst>
                <a:ext uri="{FF2B5EF4-FFF2-40B4-BE49-F238E27FC236}">
                  <a16:creationId xmlns:a16="http://schemas.microsoft.com/office/drawing/2014/main" id="{30709984-7990-7744-A00C-2B37290AA896}"/>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90" name="Group 1289">
            <a:extLst>
              <a:ext uri="{FF2B5EF4-FFF2-40B4-BE49-F238E27FC236}">
                <a16:creationId xmlns:a16="http://schemas.microsoft.com/office/drawing/2014/main" id="{18DBBB5C-D2B3-164F-8613-47AA07125CF5}"/>
              </a:ext>
            </a:extLst>
          </p:cNvPr>
          <p:cNvGrpSpPr/>
          <p:nvPr/>
        </p:nvGrpSpPr>
        <p:grpSpPr>
          <a:xfrm>
            <a:off x="4594786" y="4362702"/>
            <a:ext cx="189235" cy="288111"/>
            <a:chOff x="2892200" y="2054414"/>
            <a:chExt cx="160180" cy="243875"/>
          </a:xfrm>
        </p:grpSpPr>
        <p:sp>
          <p:nvSpPr>
            <p:cNvPr id="1291" name="Rectangle 137">
              <a:extLst>
                <a:ext uri="{FF2B5EF4-FFF2-40B4-BE49-F238E27FC236}">
                  <a16:creationId xmlns:a16="http://schemas.microsoft.com/office/drawing/2014/main" id="{63DADF51-F8FE-9A42-8B00-5EC39118690F}"/>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92" name="Oval 138">
              <a:extLst>
                <a:ext uri="{FF2B5EF4-FFF2-40B4-BE49-F238E27FC236}">
                  <a16:creationId xmlns:a16="http://schemas.microsoft.com/office/drawing/2014/main" id="{57B4CB3A-8FB0-1F49-B5A8-337ACC1D19AC}"/>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93" name="Group 1292">
            <a:extLst>
              <a:ext uri="{FF2B5EF4-FFF2-40B4-BE49-F238E27FC236}">
                <a16:creationId xmlns:a16="http://schemas.microsoft.com/office/drawing/2014/main" id="{CB6B3778-2868-FE4D-B7B9-578F05DAFD46}"/>
              </a:ext>
            </a:extLst>
          </p:cNvPr>
          <p:cNvGrpSpPr/>
          <p:nvPr/>
        </p:nvGrpSpPr>
        <p:grpSpPr>
          <a:xfrm>
            <a:off x="4839287" y="4430091"/>
            <a:ext cx="135134" cy="205743"/>
            <a:chOff x="2892200" y="2054414"/>
            <a:chExt cx="160180" cy="243875"/>
          </a:xfrm>
        </p:grpSpPr>
        <p:sp>
          <p:nvSpPr>
            <p:cNvPr id="1294" name="Rectangle 137">
              <a:extLst>
                <a:ext uri="{FF2B5EF4-FFF2-40B4-BE49-F238E27FC236}">
                  <a16:creationId xmlns:a16="http://schemas.microsoft.com/office/drawing/2014/main" id="{D7446C3F-7BE5-574C-AF3B-8366AB3FB12D}"/>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95" name="Oval 138">
              <a:extLst>
                <a:ext uri="{FF2B5EF4-FFF2-40B4-BE49-F238E27FC236}">
                  <a16:creationId xmlns:a16="http://schemas.microsoft.com/office/drawing/2014/main" id="{0E52F38B-88C6-AF4B-A150-AC1D51F2A148}"/>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296" name="Group 1295">
            <a:extLst>
              <a:ext uri="{FF2B5EF4-FFF2-40B4-BE49-F238E27FC236}">
                <a16:creationId xmlns:a16="http://schemas.microsoft.com/office/drawing/2014/main" id="{5A81C53F-4714-754E-9730-E2AFE8A1AE12}"/>
              </a:ext>
            </a:extLst>
          </p:cNvPr>
          <p:cNvGrpSpPr/>
          <p:nvPr/>
        </p:nvGrpSpPr>
        <p:grpSpPr>
          <a:xfrm>
            <a:off x="4844361" y="1880570"/>
            <a:ext cx="1290975" cy="3217907"/>
            <a:chOff x="2327275" y="600075"/>
            <a:chExt cx="860426" cy="2144713"/>
          </a:xfrm>
        </p:grpSpPr>
        <p:sp>
          <p:nvSpPr>
            <p:cNvPr id="1297" name="Freeform 81">
              <a:extLst>
                <a:ext uri="{FF2B5EF4-FFF2-40B4-BE49-F238E27FC236}">
                  <a16:creationId xmlns:a16="http://schemas.microsoft.com/office/drawing/2014/main" id="{8D620E03-A2B6-0946-9123-15DBCB4B9A44}"/>
                </a:ext>
              </a:extLst>
            </p:cNvPr>
            <p:cNvSpPr>
              <a:spLocks/>
            </p:cNvSpPr>
            <p:nvPr/>
          </p:nvSpPr>
          <p:spPr bwMode="auto">
            <a:xfrm>
              <a:off x="2327275" y="2066925"/>
              <a:ext cx="860425" cy="508000"/>
            </a:xfrm>
            <a:custGeom>
              <a:avLst/>
              <a:gdLst>
                <a:gd name="T0" fmla="*/ 0 w 542"/>
                <a:gd name="T1" fmla="*/ 152 h 320"/>
                <a:gd name="T2" fmla="*/ 249 w 542"/>
                <a:gd name="T3" fmla="*/ 0 h 320"/>
                <a:gd name="T4" fmla="*/ 542 w 542"/>
                <a:gd name="T5" fmla="*/ 172 h 320"/>
                <a:gd name="T6" fmla="*/ 291 w 542"/>
                <a:gd name="T7" fmla="*/ 320 h 320"/>
                <a:gd name="T8" fmla="*/ 0 w 542"/>
                <a:gd name="T9" fmla="*/ 152 h 320"/>
              </a:gdLst>
              <a:ahLst/>
              <a:cxnLst>
                <a:cxn ang="0">
                  <a:pos x="T0" y="T1"/>
                </a:cxn>
                <a:cxn ang="0">
                  <a:pos x="T2" y="T3"/>
                </a:cxn>
                <a:cxn ang="0">
                  <a:pos x="T4" y="T5"/>
                </a:cxn>
                <a:cxn ang="0">
                  <a:pos x="T6" y="T7"/>
                </a:cxn>
                <a:cxn ang="0">
                  <a:pos x="T8" y="T9"/>
                </a:cxn>
              </a:cxnLst>
              <a:rect l="0" t="0" r="r" b="b"/>
              <a:pathLst>
                <a:path w="542" h="320">
                  <a:moveTo>
                    <a:pt x="0" y="152"/>
                  </a:moveTo>
                  <a:lnTo>
                    <a:pt x="249" y="0"/>
                  </a:lnTo>
                  <a:lnTo>
                    <a:pt x="542" y="172"/>
                  </a:lnTo>
                  <a:lnTo>
                    <a:pt x="291" y="320"/>
                  </a:lnTo>
                  <a:lnTo>
                    <a:pt x="0" y="152"/>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98" name="Freeform 82">
              <a:extLst>
                <a:ext uri="{FF2B5EF4-FFF2-40B4-BE49-F238E27FC236}">
                  <a16:creationId xmlns:a16="http://schemas.microsoft.com/office/drawing/2014/main" id="{F206FCAD-0DA4-A347-B9A5-56B2F5C8F121}"/>
                </a:ext>
              </a:extLst>
            </p:cNvPr>
            <p:cNvSpPr>
              <a:spLocks/>
            </p:cNvSpPr>
            <p:nvPr/>
          </p:nvSpPr>
          <p:spPr bwMode="auto">
            <a:xfrm>
              <a:off x="2381250" y="908050"/>
              <a:ext cx="407988" cy="1625600"/>
            </a:xfrm>
            <a:custGeom>
              <a:avLst/>
              <a:gdLst>
                <a:gd name="T0" fmla="*/ 2 w 257"/>
                <a:gd name="T1" fmla="*/ 882 h 1024"/>
                <a:gd name="T2" fmla="*/ 257 w 257"/>
                <a:gd name="T3" fmla="*/ 1024 h 1024"/>
                <a:gd name="T4" fmla="*/ 255 w 257"/>
                <a:gd name="T5" fmla="*/ 146 h 1024"/>
                <a:gd name="T6" fmla="*/ 0 w 257"/>
                <a:gd name="T7" fmla="*/ 0 h 1024"/>
                <a:gd name="T8" fmla="*/ 2 w 257"/>
                <a:gd name="T9" fmla="*/ 882 h 1024"/>
              </a:gdLst>
              <a:ahLst/>
              <a:cxnLst>
                <a:cxn ang="0">
                  <a:pos x="T0" y="T1"/>
                </a:cxn>
                <a:cxn ang="0">
                  <a:pos x="T2" y="T3"/>
                </a:cxn>
                <a:cxn ang="0">
                  <a:pos x="T4" y="T5"/>
                </a:cxn>
                <a:cxn ang="0">
                  <a:pos x="T6" y="T7"/>
                </a:cxn>
                <a:cxn ang="0">
                  <a:pos x="T8" y="T9"/>
                </a:cxn>
              </a:cxnLst>
              <a:rect l="0" t="0" r="r" b="b"/>
              <a:pathLst>
                <a:path w="257" h="1024">
                  <a:moveTo>
                    <a:pt x="2" y="882"/>
                  </a:moveTo>
                  <a:lnTo>
                    <a:pt x="257" y="1024"/>
                  </a:lnTo>
                  <a:lnTo>
                    <a:pt x="255" y="146"/>
                  </a:lnTo>
                  <a:lnTo>
                    <a:pt x="0" y="0"/>
                  </a:lnTo>
                  <a:lnTo>
                    <a:pt x="2" y="882"/>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299" name="Freeform 83">
              <a:extLst>
                <a:ext uri="{FF2B5EF4-FFF2-40B4-BE49-F238E27FC236}">
                  <a16:creationId xmlns:a16="http://schemas.microsoft.com/office/drawing/2014/main" id="{6949F360-371E-4D43-84C0-B903085643B1}"/>
                </a:ext>
              </a:extLst>
            </p:cNvPr>
            <p:cNvSpPr>
              <a:spLocks/>
            </p:cNvSpPr>
            <p:nvPr/>
          </p:nvSpPr>
          <p:spPr bwMode="auto">
            <a:xfrm>
              <a:off x="2786063" y="942975"/>
              <a:ext cx="341313" cy="1590675"/>
            </a:xfrm>
            <a:custGeom>
              <a:avLst/>
              <a:gdLst>
                <a:gd name="T0" fmla="*/ 0 w 215"/>
                <a:gd name="T1" fmla="*/ 124 h 1002"/>
                <a:gd name="T2" fmla="*/ 215 w 215"/>
                <a:gd name="T3" fmla="*/ 0 h 1002"/>
                <a:gd name="T4" fmla="*/ 215 w 215"/>
                <a:gd name="T5" fmla="*/ 880 h 1002"/>
                <a:gd name="T6" fmla="*/ 2 w 215"/>
                <a:gd name="T7" fmla="*/ 1002 h 1002"/>
                <a:gd name="T8" fmla="*/ 0 w 215"/>
                <a:gd name="T9" fmla="*/ 124 h 1002"/>
              </a:gdLst>
              <a:ahLst/>
              <a:cxnLst>
                <a:cxn ang="0">
                  <a:pos x="T0" y="T1"/>
                </a:cxn>
                <a:cxn ang="0">
                  <a:pos x="T2" y="T3"/>
                </a:cxn>
                <a:cxn ang="0">
                  <a:pos x="T4" y="T5"/>
                </a:cxn>
                <a:cxn ang="0">
                  <a:pos x="T6" y="T7"/>
                </a:cxn>
                <a:cxn ang="0">
                  <a:pos x="T8" y="T9"/>
                </a:cxn>
              </a:cxnLst>
              <a:rect l="0" t="0" r="r" b="b"/>
              <a:pathLst>
                <a:path w="215" h="1002">
                  <a:moveTo>
                    <a:pt x="0" y="124"/>
                  </a:moveTo>
                  <a:lnTo>
                    <a:pt x="215" y="0"/>
                  </a:lnTo>
                  <a:lnTo>
                    <a:pt x="215" y="880"/>
                  </a:lnTo>
                  <a:lnTo>
                    <a:pt x="2" y="1002"/>
                  </a:lnTo>
                  <a:lnTo>
                    <a:pt x="0" y="124"/>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0" name="Freeform 84">
              <a:extLst>
                <a:ext uri="{FF2B5EF4-FFF2-40B4-BE49-F238E27FC236}">
                  <a16:creationId xmlns:a16="http://schemas.microsoft.com/office/drawing/2014/main" id="{22E96D3E-B103-D744-8057-28FE5D8D3D71}"/>
                </a:ext>
              </a:extLst>
            </p:cNvPr>
            <p:cNvSpPr>
              <a:spLocks/>
            </p:cNvSpPr>
            <p:nvPr/>
          </p:nvSpPr>
          <p:spPr bwMode="auto">
            <a:xfrm>
              <a:off x="2327275" y="2308225"/>
              <a:ext cx="461963" cy="436563"/>
            </a:xfrm>
            <a:custGeom>
              <a:avLst/>
              <a:gdLst>
                <a:gd name="T0" fmla="*/ 0 w 291"/>
                <a:gd name="T1" fmla="*/ 111 h 275"/>
                <a:gd name="T2" fmla="*/ 291 w 291"/>
                <a:gd name="T3" fmla="*/ 275 h 275"/>
                <a:gd name="T4" fmla="*/ 291 w 291"/>
                <a:gd name="T5" fmla="*/ 168 h 275"/>
                <a:gd name="T6" fmla="*/ 0 w 291"/>
                <a:gd name="T7" fmla="*/ 0 h 275"/>
                <a:gd name="T8" fmla="*/ 0 w 291"/>
                <a:gd name="T9" fmla="*/ 111 h 275"/>
              </a:gdLst>
              <a:ahLst/>
              <a:cxnLst>
                <a:cxn ang="0">
                  <a:pos x="T0" y="T1"/>
                </a:cxn>
                <a:cxn ang="0">
                  <a:pos x="T2" y="T3"/>
                </a:cxn>
                <a:cxn ang="0">
                  <a:pos x="T4" y="T5"/>
                </a:cxn>
                <a:cxn ang="0">
                  <a:pos x="T6" y="T7"/>
                </a:cxn>
                <a:cxn ang="0">
                  <a:pos x="T8" y="T9"/>
                </a:cxn>
              </a:cxnLst>
              <a:rect l="0" t="0" r="r" b="b"/>
              <a:pathLst>
                <a:path w="291" h="275">
                  <a:moveTo>
                    <a:pt x="0" y="111"/>
                  </a:moveTo>
                  <a:lnTo>
                    <a:pt x="291" y="275"/>
                  </a:lnTo>
                  <a:lnTo>
                    <a:pt x="291" y="168"/>
                  </a:lnTo>
                  <a:lnTo>
                    <a:pt x="0" y="0"/>
                  </a:lnTo>
                  <a:lnTo>
                    <a:pt x="0" y="111"/>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1" name="Freeform 85">
              <a:extLst>
                <a:ext uri="{FF2B5EF4-FFF2-40B4-BE49-F238E27FC236}">
                  <a16:creationId xmlns:a16="http://schemas.microsoft.com/office/drawing/2014/main" id="{AD204262-7AA1-A143-B8A2-CE4A4A80D355}"/>
                </a:ext>
              </a:extLst>
            </p:cNvPr>
            <p:cNvSpPr>
              <a:spLocks/>
            </p:cNvSpPr>
            <p:nvPr/>
          </p:nvSpPr>
          <p:spPr bwMode="auto">
            <a:xfrm>
              <a:off x="2789238" y="2339975"/>
              <a:ext cx="398463" cy="404813"/>
            </a:xfrm>
            <a:custGeom>
              <a:avLst/>
              <a:gdLst>
                <a:gd name="T0" fmla="*/ 0 w 251"/>
                <a:gd name="T1" fmla="*/ 148 h 255"/>
                <a:gd name="T2" fmla="*/ 251 w 251"/>
                <a:gd name="T3" fmla="*/ 0 h 255"/>
                <a:gd name="T4" fmla="*/ 251 w 251"/>
                <a:gd name="T5" fmla="*/ 111 h 255"/>
                <a:gd name="T6" fmla="*/ 0 w 251"/>
                <a:gd name="T7" fmla="*/ 255 h 255"/>
                <a:gd name="T8" fmla="*/ 0 w 251"/>
                <a:gd name="T9" fmla="*/ 148 h 255"/>
              </a:gdLst>
              <a:ahLst/>
              <a:cxnLst>
                <a:cxn ang="0">
                  <a:pos x="T0" y="T1"/>
                </a:cxn>
                <a:cxn ang="0">
                  <a:pos x="T2" y="T3"/>
                </a:cxn>
                <a:cxn ang="0">
                  <a:pos x="T4" y="T5"/>
                </a:cxn>
                <a:cxn ang="0">
                  <a:pos x="T6" y="T7"/>
                </a:cxn>
                <a:cxn ang="0">
                  <a:pos x="T8" y="T9"/>
                </a:cxn>
              </a:cxnLst>
              <a:rect l="0" t="0" r="r" b="b"/>
              <a:pathLst>
                <a:path w="251" h="255">
                  <a:moveTo>
                    <a:pt x="0" y="148"/>
                  </a:moveTo>
                  <a:lnTo>
                    <a:pt x="251" y="0"/>
                  </a:lnTo>
                  <a:lnTo>
                    <a:pt x="251" y="111"/>
                  </a:lnTo>
                  <a:lnTo>
                    <a:pt x="0" y="255"/>
                  </a:lnTo>
                  <a:lnTo>
                    <a:pt x="0" y="148"/>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2" name="Freeform 86">
              <a:extLst>
                <a:ext uri="{FF2B5EF4-FFF2-40B4-BE49-F238E27FC236}">
                  <a16:creationId xmlns:a16="http://schemas.microsoft.com/office/drawing/2014/main" id="{D5914A07-6B8D-D14E-A628-9DDF983F6BB3}"/>
                </a:ext>
              </a:extLst>
            </p:cNvPr>
            <p:cNvSpPr>
              <a:spLocks/>
            </p:cNvSpPr>
            <p:nvPr/>
          </p:nvSpPr>
          <p:spPr bwMode="auto">
            <a:xfrm>
              <a:off x="2381250" y="706438"/>
              <a:ext cx="746125" cy="433388"/>
            </a:xfrm>
            <a:custGeom>
              <a:avLst/>
              <a:gdLst>
                <a:gd name="T0" fmla="*/ 0 w 470"/>
                <a:gd name="T1" fmla="*/ 127 h 273"/>
                <a:gd name="T2" fmla="*/ 219 w 470"/>
                <a:gd name="T3" fmla="*/ 0 h 273"/>
                <a:gd name="T4" fmla="*/ 470 w 470"/>
                <a:gd name="T5" fmla="*/ 149 h 273"/>
                <a:gd name="T6" fmla="*/ 255 w 470"/>
                <a:gd name="T7" fmla="*/ 273 h 273"/>
                <a:gd name="T8" fmla="*/ 13 w 470"/>
                <a:gd name="T9" fmla="*/ 133 h 273"/>
                <a:gd name="T10" fmla="*/ 0 w 470"/>
                <a:gd name="T11" fmla="*/ 127 h 273"/>
              </a:gdLst>
              <a:ahLst/>
              <a:cxnLst>
                <a:cxn ang="0">
                  <a:pos x="T0" y="T1"/>
                </a:cxn>
                <a:cxn ang="0">
                  <a:pos x="T2" y="T3"/>
                </a:cxn>
                <a:cxn ang="0">
                  <a:pos x="T4" y="T5"/>
                </a:cxn>
                <a:cxn ang="0">
                  <a:pos x="T6" y="T7"/>
                </a:cxn>
                <a:cxn ang="0">
                  <a:pos x="T8" y="T9"/>
                </a:cxn>
                <a:cxn ang="0">
                  <a:pos x="T10" y="T11"/>
                </a:cxn>
              </a:cxnLst>
              <a:rect l="0" t="0" r="r" b="b"/>
              <a:pathLst>
                <a:path w="470" h="273">
                  <a:moveTo>
                    <a:pt x="0" y="127"/>
                  </a:moveTo>
                  <a:lnTo>
                    <a:pt x="219" y="0"/>
                  </a:lnTo>
                  <a:lnTo>
                    <a:pt x="470" y="149"/>
                  </a:lnTo>
                  <a:lnTo>
                    <a:pt x="255" y="273"/>
                  </a:lnTo>
                  <a:lnTo>
                    <a:pt x="13" y="133"/>
                  </a:lnTo>
                  <a:lnTo>
                    <a:pt x="0" y="127"/>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3" name="Freeform 87">
              <a:extLst>
                <a:ext uri="{FF2B5EF4-FFF2-40B4-BE49-F238E27FC236}">
                  <a16:creationId xmlns:a16="http://schemas.microsoft.com/office/drawing/2014/main" id="{0BE86AD1-0D1D-4148-A479-DC0AF99299C1}"/>
                </a:ext>
              </a:extLst>
            </p:cNvPr>
            <p:cNvSpPr>
              <a:spLocks/>
            </p:cNvSpPr>
            <p:nvPr/>
          </p:nvSpPr>
          <p:spPr bwMode="auto">
            <a:xfrm>
              <a:off x="2416175" y="977900"/>
              <a:ext cx="77788" cy="236538"/>
            </a:xfrm>
            <a:custGeom>
              <a:avLst/>
              <a:gdLst>
                <a:gd name="T0" fmla="*/ 49 w 49"/>
                <a:gd name="T1" fmla="*/ 149 h 149"/>
                <a:gd name="T2" fmla="*/ 0 w 49"/>
                <a:gd name="T3" fmla="*/ 122 h 149"/>
                <a:gd name="T4" fmla="*/ 0 w 49"/>
                <a:gd name="T5" fmla="*/ 0 h 149"/>
                <a:gd name="T6" fmla="*/ 49 w 49"/>
                <a:gd name="T7" fmla="*/ 29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9"/>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4" name="Freeform 88">
              <a:extLst>
                <a:ext uri="{FF2B5EF4-FFF2-40B4-BE49-F238E27FC236}">
                  <a16:creationId xmlns:a16="http://schemas.microsoft.com/office/drawing/2014/main" id="{3D61E34B-803B-0E4B-8764-C240C74EE521}"/>
                </a:ext>
              </a:extLst>
            </p:cNvPr>
            <p:cNvSpPr>
              <a:spLocks/>
            </p:cNvSpPr>
            <p:nvPr/>
          </p:nvSpPr>
          <p:spPr bwMode="auto">
            <a:xfrm>
              <a:off x="2416175" y="977900"/>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5" name="Freeform 89">
              <a:extLst>
                <a:ext uri="{FF2B5EF4-FFF2-40B4-BE49-F238E27FC236}">
                  <a16:creationId xmlns:a16="http://schemas.microsoft.com/office/drawing/2014/main" id="{45403D5B-3D8B-1D48-A6F5-8978CC277F4E}"/>
                </a:ext>
              </a:extLst>
            </p:cNvPr>
            <p:cNvSpPr>
              <a:spLocks/>
            </p:cNvSpPr>
            <p:nvPr/>
          </p:nvSpPr>
          <p:spPr bwMode="auto">
            <a:xfrm>
              <a:off x="2416175" y="1266825"/>
              <a:ext cx="77788" cy="236538"/>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6" name="Freeform 90">
              <a:extLst>
                <a:ext uri="{FF2B5EF4-FFF2-40B4-BE49-F238E27FC236}">
                  <a16:creationId xmlns:a16="http://schemas.microsoft.com/office/drawing/2014/main" id="{B54E18DD-3DD8-E04B-A080-A27AF38A27B2}"/>
                </a:ext>
              </a:extLst>
            </p:cNvPr>
            <p:cNvSpPr>
              <a:spLocks/>
            </p:cNvSpPr>
            <p:nvPr/>
          </p:nvSpPr>
          <p:spPr bwMode="auto">
            <a:xfrm>
              <a:off x="2416175" y="1266825"/>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7" name="Freeform 91">
              <a:extLst>
                <a:ext uri="{FF2B5EF4-FFF2-40B4-BE49-F238E27FC236}">
                  <a16:creationId xmlns:a16="http://schemas.microsoft.com/office/drawing/2014/main" id="{8ADBE2D3-F4AC-DA49-8517-85CBAD225A83}"/>
                </a:ext>
              </a:extLst>
            </p:cNvPr>
            <p:cNvSpPr>
              <a:spLocks/>
            </p:cNvSpPr>
            <p:nvPr/>
          </p:nvSpPr>
          <p:spPr bwMode="auto">
            <a:xfrm>
              <a:off x="2416175" y="1552575"/>
              <a:ext cx="77788" cy="236538"/>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8" name="Freeform 92">
              <a:extLst>
                <a:ext uri="{FF2B5EF4-FFF2-40B4-BE49-F238E27FC236}">
                  <a16:creationId xmlns:a16="http://schemas.microsoft.com/office/drawing/2014/main" id="{E825694B-EEC8-4B41-B1F7-D8A1729733F1}"/>
                </a:ext>
              </a:extLst>
            </p:cNvPr>
            <p:cNvSpPr>
              <a:spLocks/>
            </p:cNvSpPr>
            <p:nvPr/>
          </p:nvSpPr>
          <p:spPr bwMode="auto">
            <a:xfrm>
              <a:off x="2416175" y="1552575"/>
              <a:ext cx="20638" cy="193675"/>
            </a:xfrm>
            <a:custGeom>
              <a:avLst/>
              <a:gdLst>
                <a:gd name="T0" fmla="*/ 13 w 13"/>
                <a:gd name="T1" fmla="*/ 116 h 122"/>
                <a:gd name="T2" fmla="*/ 0 w 13"/>
                <a:gd name="T3" fmla="*/ 122 h 122"/>
                <a:gd name="T4" fmla="*/ 0 w 13"/>
                <a:gd name="T5" fmla="*/ 0 h 122"/>
                <a:gd name="T6" fmla="*/ 13 w 13"/>
                <a:gd name="T7" fmla="*/ 7 h 122"/>
                <a:gd name="T8" fmla="*/ 13 w 13"/>
                <a:gd name="T9" fmla="*/ 116 h 122"/>
              </a:gdLst>
              <a:ahLst/>
              <a:cxnLst>
                <a:cxn ang="0">
                  <a:pos x="T0" y="T1"/>
                </a:cxn>
                <a:cxn ang="0">
                  <a:pos x="T2" y="T3"/>
                </a:cxn>
                <a:cxn ang="0">
                  <a:pos x="T4" y="T5"/>
                </a:cxn>
                <a:cxn ang="0">
                  <a:pos x="T6" y="T7"/>
                </a:cxn>
                <a:cxn ang="0">
                  <a:pos x="T8" y="T9"/>
                </a:cxn>
              </a:cxnLst>
              <a:rect l="0" t="0" r="r" b="b"/>
              <a:pathLst>
                <a:path w="13" h="122">
                  <a:moveTo>
                    <a:pt x="13" y="116"/>
                  </a:moveTo>
                  <a:lnTo>
                    <a:pt x="0" y="122"/>
                  </a:lnTo>
                  <a:lnTo>
                    <a:pt x="0" y="0"/>
                  </a:lnTo>
                  <a:lnTo>
                    <a:pt x="13" y="7"/>
                  </a:lnTo>
                  <a:lnTo>
                    <a:pt x="13"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09" name="Freeform 93">
              <a:extLst>
                <a:ext uri="{FF2B5EF4-FFF2-40B4-BE49-F238E27FC236}">
                  <a16:creationId xmlns:a16="http://schemas.microsoft.com/office/drawing/2014/main" id="{6C95441C-815D-4B4B-9CA3-93BE6A0A58E8}"/>
                </a:ext>
              </a:extLst>
            </p:cNvPr>
            <p:cNvSpPr>
              <a:spLocks/>
            </p:cNvSpPr>
            <p:nvPr/>
          </p:nvSpPr>
          <p:spPr bwMode="auto">
            <a:xfrm>
              <a:off x="2416175" y="1841500"/>
              <a:ext cx="77788" cy="233363"/>
            </a:xfrm>
            <a:custGeom>
              <a:avLst/>
              <a:gdLst>
                <a:gd name="T0" fmla="*/ 49 w 49"/>
                <a:gd name="T1" fmla="*/ 147 h 147"/>
                <a:gd name="T2" fmla="*/ 0 w 49"/>
                <a:gd name="T3" fmla="*/ 120 h 147"/>
                <a:gd name="T4" fmla="*/ 0 w 49"/>
                <a:gd name="T5" fmla="*/ 0 h 147"/>
                <a:gd name="T6" fmla="*/ 49 w 49"/>
                <a:gd name="T7" fmla="*/ 27 h 147"/>
                <a:gd name="T8" fmla="*/ 49 w 49"/>
                <a:gd name="T9" fmla="*/ 147 h 147"/>
              </a:gdLst>
              <a:ahLst/>
              <a:cxnLst>
                <a:cxn ang="0">
                  <a:pos x="T0" y="T1"/>
                </a:cxn>
                <a:cxn ang="0">
                  <a:pos x="T2" y="T3"/>
                </a:cxn>
                <a:cxn ang="0">
                  <a:pos x="T4" y="T5"/>
                </a:cxn>
                <a:cxn ang="0">
                  <a:pos x="T6" y="T7"/>
                </a:cxn>
                <a:cxn ang="0">
                  <a:pos x="T8" y="T9"/>
                </a:cxn>
              </a:cxnLst>
              <a:rect l="0" t="0" r="r" b="b"/>
              <a:pathLst>
                <a:path w="49" h="147">
                  <a:moveTo>
                    <a:pt x="49" y="147"/>
                  </a:moveTo>
                  <a:lnTo>
                    <a:pt x="0" y="120"/>
                  </a:lnTo>
                  <a:lnTo>
                    <a:pt x="0" y="0"/>
                  </a:lnTo>
                  <a:lnTo>
                    <a:pt x="49" y="27"/>
                  </a:lnTo>
                  <a:lnTo>
                    <a:pt x="49"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0" name="Freeform 94">
              <a:extLst>
                <a:ext uri="{FF2B5EF4-FFF2-40B4-BE49-F238E27FC236}">
                  <a16:creationId xmlns:a16="http://schemas.microsoft.com/office/drawing/2014/main" id="{EC28D488-171D-E14A-BB73-72B58EA7FAC3}"/>
                </a:ext>
              </a:extLst>
            </p:cNvPr>
            <p:cNvSpPr>
              <a:spLocks/>
            </p:cNvSpPr>
            <p:nvPr/>
          </p:nvSpPr>
          <p:spPr bwMode="auto">
            <a:xfrm>
              <a:off x="2416175" y="1841500"/>
              <a:ext cx="20638" cy="190500"/>
            </a:xfrm>
            <a:custGeom>
              <a:avLst/>
              <a:gdLst>
                <a:gd name="T0" fmla="*/ 13 w 13"/>
                <a:gd name="T1" fmla="*/ 114 h 120"/>
                <a:gd name="T2" fmla="*/ 0 w 13"/>
                <a:gd name="T3" fmla="*/ 120 h 120"/>
                <a:gd name="T4" fmla="*/ 0 w 13"/>
                <a:gd name="T5" fmla="*/ 0 h 120"/>
                <a:gd name="T6" fmla="*/ 13 w 13"/>
                <a:gd name="T7" fmla="*/ 7 h 120"/>
                <a:gd name="T8" fmla="*/ 13 w 13"/>
                <a:gd name="T9" fmla="*/ 114 h 120"/>
              </a:gdLst>
              <a:ahLst/>
              <a:cxnLst>
                <a:cxn ang="0">
                  <a:pos x="T0" y="T1"/>
                </a:cxn>
                <a:cxn ang="0">
                  <a:pos x="T2" y="T3"/>
                </a:cxn>
                <a:cxn ang="0">
                  <a:pos x="T4" y="T5"/>
                </a:cxn>
                <a:cxn ang="0">
                  <a:pos x="T6" y="T7"/>
                </a:cxn>
                <a:cxn ang="0">
                  <a:pos x="T8" y="T9"/>
                </a:cxn>
              </a:cxnLst>
              <a:rect l="0" t="0" r="r" b="b"/>
              <a:pathLst>
                <a:path w="13" h="120">
                  <a:moveTo>
                    <a:pt x="13" y="114"/>
                  </a:moveTo>
                  <a:lnTo>
                    <a:pt x="0" y="120"/>
                  </a:lnTo>
                  <a:lnTo>
                    <a:pt x="0" y="0"/>
                  </a:lnTo>
                  <a:lnTo>
                    <a:pt x="13" y="7"/>
                  </a:lnTo>
                  <a:lnTo>
                    <a:pt x="13" y="114"/>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1" name="Freeform 95">
              <a:extLst>
                <a:ext uri="{FF2B5EF4-FFF2-40B4-BE49-F238E27FC236}">
                  <a16:creationId xmlns:a16="http://schemas.microsoft.com/office/drawing/2014/main" id="{7614FA21-2657-D54F-8A73-EF465ED715ED}"/>
                </a:ext>
              </a:extLst>
            </p:cNvPr>
            <p:cNvSpPr>
              <a:spLocks/>
            </p:cNvSpPr>
            <p:nvPr/>
          </p:nvSpPr>
          <p:spPr bwMode="auto">
            <a:xfrm>
              <a:off x="2544763" y="1047750"/>
              <a:ext cx="74613" cy="236538"/>
            </a:xfrm>
            <a:custGeom>
              <a:avLst/>
              <a:gdLst>
                <a:gd name="T0" fmla="*/ 47 w 47"/>
                <a:gd name="T1" fmla="*/ 149 h 149"/>
                <a:gd name="T2" fmla="*/ 0 w 47"/>
                <a:gd name="T3" fmla="*/ 123 h 149"/>
                <a:gd name="T4" fmla="*/ 0 w 47"/>
                <a:gd name="T5" fmla="*/ 0 h 149"/>
                <a:gd name="T6" fmla="*/ 47 w 47"/>
                <a:gd name="T7" fmla="*/ 29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3"/>
                  </a:lnTo>
                  <a:lnTo>
                    <a:pt x="0" y="0"/>
                  </a:lnTo>
                  <a:lnTo>
                    <a:pt x="47" y="29"/>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2" name="Freeform 96">
              <a:extLst>
                <a:ext uri="{FF2B5EF4-FFF2-40B4-BE49-F238E27FC236}">
                  <a16:creationId xmlns:a16="http://schemas.microsoft.com/office/drawing/2014/main" id="{ED7A70CE-070A-5F44-A16C-F65C92860603}"/>
                </a:ext>
              </a:extLst>
            </p:cNvPr>
            <p:cNvSpPr>
              <a:spLocks/>
            </p:cNvSpPr>
            <p:nvPr/>
          </p:nvSpPr>
          <p:spPr bwMode="auto">
            <a:xfrm>
              <a:off x="2544763" y="1047750"/>
              <a:ext cx="17463" cy="195263"/>
            </a:xfrm>
            <a:custGeom>
              <a:avLst/>
              <a:gdLst>
                <a:gd name="T0" fmla="*/ 11 w 11"/>
                <a:gd name="T1" fmla="*/ 116 h 123"/>
                <a:gd name="T2" fmla="*/ 0 w 11"/>
                <a:gd name="T3" fmla="*/ 123 h 123"/>
                <a:gd name="T4" fmla="*/ 0 w 11"/>
                <a:gd name="T5" fmla="*/ 0 h 123"/>
                <a:gd name="T6" fmla="*/ 11 w 11"/>
                <a:gd name="T7" fmla="*/ 9 h 123"/>
                <a:gd name="T8" fmla="*/ 11 w 11"/>
                <a:gd name="T9" fmla="*/ 116 h 123"/>
              </a:gdLst>
              <a:ahLst/>
              <a:cxnLst>
                <a:cxn ang="0">
                  <a:pos x="T0" y="T1"/>
                </a:cxn>
                <a:cxn ang="0">
                  <a:pos x="T2" y="T3"/>
                </a:cxn>
                <a:cxn ang="0">
                  <a:pos x="T4" y="T5"/>
                </a:cxn>
                <a:cxn ang="0">
                  <a:pos x="T6" y="T7"/>
                </a:cxn>
                <a:cxn ang="0">
                  <a:pos x="T8" y="T9"/>
                </a:cxn>
              </a:cxnLst>
              <a:rect l="0" t="0" r="r" b="b"/>
              <a:pathLst>
                <a:path w="11" h="123">
                  <a:moveTo>
                    <a:pt x="11" y="116"/>
                  </a:moveTo>
                  <a:lnTo>
                    <a:pt x="0" y="123"/>
                  </a:lnTo>
                  <a:lnTo>
                    <a:pt x="0" y="0"/>
                  </a:lnTo>
                  <a:lnTo>
                    <a:pt x="11" y="9"/>
                  </a:lnTo>
                  <a:lnTo>
                    <a:pt x="11"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3" name="Freeform 97">
              <a:extLst>
                <a:ext uri="{FF2B5EF4-FFF2-40B4-BE49-F238E27FC236}">
                  <a16:creationId xmlns:a16="http://schemas.microsoft.com/office/drawing/2014/main" id="{D00F5D03-3425-CE47-B91D-80DF059784D4}"/>
                </a:ext>
              </a:extLst>
            </p:cNvPr>
            <p:cNvSpPr>
              <a:spLocks/>
            </p:cNvSpPr>
            <p:nvPr/>
          </p:nvSpPr>
          <p:spPr bwMode="auto">
            <a:xfrm>
              <a:off x="2544763" y="1338263"/>
              <a:ext cx="74613" cy="234950"/>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4" name="Freeform 98">
              <a:extLst>
                <a:ext uri="{FF2B5EF4-FFF2-40B4-BE49-F238E27FC236}">
                  <a16:creationId xmlns:a16="http://schemas.microsoft.com/office/drawing/2014/main" id="{C378603B-2C9D-9A4E-AEF5-6ADA75155D3F}"/>
                </a:ext>
              </a:extLst>
            </p:cNvPr>
            <p:cNvSpPr>
              <a:spLocks/>
            </p:cNvSpPr>
            <p:nvPr/>
          </p:nvSpPr>
          <p:spPr bwMode="auto">
            <a:xfrm>
              <a:off x="2544763" y="1338263"/>
              <a:ext cx="17463" cy="193675"/>
            </a:xfrm>
            <a:custGeom>
              <a:avLst/>
              <a:gdLst>
                <a:gd name="T0" fmla="*/ 11 w 11"/>
                <a:gd name="T1" fmla="*/ 113 h 122"/>
                <a:gd name="T2" fmla="*/ 0 w 11"/>
                <a:gd name="T3" fmla="*/ 122 h 122"/>
                <a:gd name="T4" fmla="*/ 0 w 11"/>
                <a:gd name="T5" fmla="*/ 0 h 122"/>
                <a:gd name="T6" fmla="*/ 11 w 11"/>
                <a:gd name="T7" fmla="*/ 6 h 122"/>
                <a:gd name="T8" fmla="*/ 11 w 11"/>
                <a:gd name="T9" fmla="*/ 113 h 122"/>
              </a:gdLst>
              <a:ahLst/>
              <a:cxnLst>
                <a:cxn ang="0">
                  <a:pos x="T0" y="T1"/>
                </a:cxn>
                <a:cxn ang="0">
                  <a:pos x="T2" y="T3"/>
                </a:cxn>
                <a:cxn ang="0">
                  <a:pos x="T4" y="T5"/>
                </a:cxn>
                <a:cxn ang="0">
                  <a:pos x="T6" y="T7"/>
                </a:cxn>
                <a:cxn ang="0">
                  <a:pos x="T8" y="T9"/>
                </a:cxn>
              </a:cxnLst>
              <a:rect l="0" t="0" r="r" b="b"/>
              <a:pathLst>
                <a:path w="11" h="122">
                  <a:moveTo>
                    <a:pt x="11" y="113"/>
                  </a:moveTo>
                  <a:lnTo>
                    <a:pt x="0" y="122"/>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5" name="Freeform 99">
              <a:extLst>
                <a:ext uri="{FF2B5EF4-FFF2-40B4-BE49-F238E27FC236}">
                  <a16:creationId xmlns:a16="http://schemas.microsoft.com/office/drawing/2014/main" id="{7C87E494-2BFF-B84C-8C89-D08CD181404D}"/>
                </a:ext>
              </a:extLst>
            </p:cNvPr>
            <p:cNvSpPr>
              <a:spLocks/>
            </p:cNvSpPr>
            <p:nvPr/>
          </p:nvSpPr>
          <p:spPr bwMode="auto">
            <a:xfrm>
              <a:off x="2544763" y="1624013"/>
              <a:ext cx="74613" cy="234950"/>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6" name="Freeform 100">
              <a:extLst>
                <a:ext uri="{FF2B5EF4-FFF2-40B4-BE49-F238E27FC236}">
                  <a16:creationId xmlns:a16="http://schemas.microsoft.com/office/drawing/2014/main" id="{194108E8-EAC1-DF44-BC55-AF7B47994AEF}"/>
                </a:ext>
              </a:extLst>
            </p:cNvPr>
            <p:cNvSpPr>
              <a:spLocks/>
            </p:cNvSpPr>
            <p:nvPr/>
          </p:nvSpPr>
          <p:spPr bwMode="auto">
            <a:xfrm>
              <a:off x="2544763" y="1624013"/>
              <a:ext cx="17463" cy="193675"/>
            </a:xfrm>
            <a:custGeom>
              <a:avLst/>
              <a:gdLst>
                <a:gd name="T0" fmla="*/ 11 w 11"/>
                <a:gd name="T1" fmla="*/ 115 h 122"/>
                <a:gd name="T2" fmla="*/ 0 w 11"/>
                <a:gd name="T3" fmla="*/ 122 h 122"/>
                <a:gd name="T4" fmla="*/ 0 w 11"/>
                <a:gd name="T5" fmla="*/ 0 h 122"/>
                <a:gd name="T6" fmla="*/ 11 w 11"/>
                <a:gd name="T7" fmla="*/ 6 h 122"/>
                <a:gd name="T8" fmla="*/ 11 w 11"/>
                <a:gd name="T9" fmla="*/ 115 h 122"/>
              </a:gdLst>
              <a:ahLst/>
              <a:cxnLst>
                <a:cxn ang="0">
                  <a:pos x="T0" y="T1"/>
                </a:cxn>
                <a:cxn ang="0">
                  <a:pos x="T2" y="T3"/>
                </a:cxn>
                <a:cxn ang="0">
                  <a:pos x="T4" y="T5"/>
                </a:cxn>
                <a:cxn ang="0">
                  <a:pos x="T6" y="T7"/>
                </a:cxn>
                <a:cxn ang="0">
                  <a:pos x="T8" y="T9"/>
                </a:cxn>
              </a:cxnLst>
              <a:rect l="0" t="0" r="r" b="b"/>
              <a:pathLst>
                <a:path w="11" h="122">
                  <a:moveTo>
                    <a:pt x="11" y="115"/>
                  </a:moveTo>
                  <a:lnTo>
                    <a:pt x="0" y="122"/>
                  </a:lnTo>
                  <a:lnTo>
                    <a:pt x="0" y="0"/>
                  </a:lnTo>
                  <a:lnTo>
                    <a:pt x="11" y="6"/>
                  </a:lnTo>
                  <a:lnTo>
                    <a:pt x="11"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7" name="Freeform 101">
              <a:extLst>
                <a:ext uri="{FF2B5EF4-FFF2-40B4-BE49-F238E27FC236}">
                  <a16:creationId xmlns:a16="http://schemas.microsoft.com/office/drawing/2014/main" id="{CB6BE025-C89B-964F-8DB1-230628E39933}"/>
                </a:ext>
              </a:extLst>
            </p:cNvPr>
            <p:cNvSpPr>
              <a:spLocks/>
            </p:cNvSpPr>
            <p:nvPr/>
          </p:nvSpPr>
          <p:spPr bwMode="auto">
            <a:xfrm>
              <a:off x="2544763" y="1912938"/>
              <a:ext cx="74613" cy="231775"/>
            </a:xfrm>
            <a:custGeom>
              <a:avLst/>
              <a:gdLst>
                <a:gd name="T0" fmla="*/ 47 w 47"/>
                <a:gd name="T1" fmla="*/ 146 h 146"/>
                <a:gd name="T2" fmla="*/ 0 w 47"/>
                <a:gd name="T3" fmla="*/ 120 h 146"/>
                <a:gd name="T4" fmla="*/ 0 w 47"/>
                <a:gd name="T5" fmla="*/ 0 h 146"/>
                <a:gd name="T6" fmla="*/ 47 w 47"/>
                <a:gd name="T7" fmla="*/ 26 h 146"/>
                <a:gd name="T8" fmla="*/ 47 w 47"/>
                <a:gd name="T9" fmla="*/ 146 h 146"/>
              </a:gdLst>
              <a:ahLst/>
              <a:cxnLst>
                <a:cxn ang="0">
                  <a:pos x="T0" y="T1"/>
                </a:cxn>
                <a:cxn ang="0">
                  <a:pos x="T2" y="T3"/>
                </a:cxn>
                <a:cxn ang="0">
                  <a:pos x="T4" y="T5"/>
                </a:cxn>
                <a:cxn ang="0">
                  <a:pos x="T6" y="T7"/>
                </a:cxn>
                <a:cxn ang="0">
                  <a:pos x="T8" y="T9"/>
                </a:cxn>
              </a:cxnLst>
              <a:rect l="0" t="0" r="r" b="b"/>
              <a:pathLst>
                <a:path w="47" h="146">
                  <a:moveTo>
                    <a:pt x="47" y="146"/>
                  </a:moveTo>
                  <a:lnTo>
                    <a:pt x="0" y="120"/>
                  </a:lnTo>
                  <a:lnTo>
                    <a:pt x="0" y="0"/>
                  </a:lnTo>
                  <a:lnTo>
                    <a:pt x="47" y="26"/>
                  </a:lnTo>
                  <a:lnTo>
                    <a:pt x="47" y="146"/>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8" name="Freeform 102">
              <a:extLst>
                <a:ext uri="{FF2B5EF4-FFF2-40B4-BE49-F238E27FC236}">
                  <a16:creationId xmlns:a16="http://schemas.microsoft.com/office/drawing/2014/main" id="{E1502D2B-D8BD-534A-95D5-00B3A728F4B3}"/>
                </a:ext>
              </a:extLst>
            </p:cNvPr>
            <p:cNvSpPr>
              <a:spLocks/>
            </p:cNvSpPr>
            <p:nvPr/>
          </p:nvSpPr>
          <p:spPr bwMode="auto">
            <a:xfrm>
              <a:off x="2544763" y="1912938"/>
              <a:ext cx="17463" cy="190500"/>
            </a:xfrm>
            <a:custGeom>
              <a:avLst/>
              <a:gdLst>
                <a:gd name="T0" fmla="*/ 11 w 11"/>
                <a:gd name="T1" fmla="*/ 113 h 120"/>
                <a:gd name="T2" fmla="*/ 0 w 11"/>
                <a:gd name="T3" fmla="*/ 120 h 120"/>
                <a:gd name="T4" fmla="*/ 0 w 11"/>
                <a:gd name="T5" fmla="*/ 0 h 120"/>
                <a:gd name="T6" fmla="*/ 11 w 11"/>
                <a:gd name="T7" fmla="*/ 6 h 120"/>
                <a:gd name="T8" fmla="*/ 11 w 11"/>
                <a:gd name="T9" fmla="*/ 113 h 120"/>
              </a:gdLst>
              <a:ahLst/>
              <a:cxnLst>
                <a:cxn ang="0">
                  <a:pos x="T0" y="T1"/>
                </a:cxn>
                <a:cxn ang="0">
                  <a:pos x="T2" y="T3"/>
                </a:cxn>
                <a:cxn ang="0">
                  <a:pos x="T4" y="T5"/>
                </a:cxn>
                <a:cxn ang="0">
                  <a:pos x="T6" y="T7"/>
                </a:cxn>
                <a:cxn ang="0">
                  <a:pos x="T8" y="T9"/>
                </a:cxn>
              </a:cxnLst>
              <a:rect l="0" t="0" r="r" b="b"/>
              <a:pathLst>
                <a:path w="11" h="120">
                  <a:moveTo>
                    <a:pt x="11" y="113"/>
                  </a:moveTo>
                  <a:lnTo>
                    <a:pt x="0" y="120"/>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19" name="Freeform 103">
              <a:extLst>
                <a:ext uri="{FF2B5EF4-FFF2-40B4-BE49-F238E27FC236}">
                  <a16:creationId xmlns:a16="http://schemas.microsoft.com/office/drawing/2014/main" id="{2BB6CE75-2E46-FA4A-A71C-38B3D521CAF4}"/>
                </a:ext>
              </a:extLst>
            </p:cNvPr>
            <p:cNvSpPr>
              <a:spLocks/>
            </p:cNvSpPr>
            <p:nvPr/>
          </p:nvSpPr>
          <p:spPr bwMode="auto">
            <a:xfrm>
              <a:off x="2668588" y="1122363"/>
              <a:ext cx="74613" cy="233363"/>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0" name="Freeform 104">
              <a:extLst>
                <a:ext uri="{FF2B5EF4-FFF2-40B4-BE49-F238E27FC236}">
                  <a16:creationId xmlns:a16="http://schemas.microsoft.com/office/drawing/2014/main" id="{5D0C162A-C949-7C4F-9047-60F679222ECC}"/>
                </a:ext>
              </a:extLst>
            </p:cNvPr>
            <p:cNvSpPr>
              <a:spLocks/>
            </p:cNvSpPr>
            <p:nvPr/>
          </p:nvSpPr>
          <p:spPr bwMode="auto">
            <a:xfrm>
              <a:off x="2668588" y="1122363"/>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1" name="Freeform 105">
              <a:extLst>
                <a:ext uri="{FF2B5EF4-FFF2-40B4-BE49-F238E27FC236}">
                  <a16:creationId xmlns:a16="http://schemas.microsoft.com/office/drawing/2014/main" id="{EAD68C06-E412-064B-8CA3-9111FE14BCE0}"/>
                </a:ext>
              </a:extLst>
            </p:cNvPr>
            <p:cNvSpPr>
              <a:spLocks/>
            </p:cNvSpPr>
            <p:nvPr/>
          </p:nvSpPr>
          <p:spPr bwMode="auto">
            <a:xfrm>
              <a:off x="2846388" y="1133475"/>
              <a:ext cx="57150" cy="222250"/>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2" name="Rectangle 106">
              <a:extLst>
                <a:ext uri="{FF2B5EF4-FFF2-40B4-BE49-F238E27FC236}">
                  <a16:creationId xmlns:a16="http://schemas.microsoft.com/office/drawing/2014/main" id="{884B4287-94E4-2945-BDFE-358A43EAD49A}"/>
                </a:ext>
              </a:extLst>
            </p:cNvPr>
            <p:cNvSpPr>
              <a:spLocks noChangeArrowheads="1"/>
            </p:cNvSpPr>
            <p:nvPr/>
          </p:nvSpPr>
          <p:spPr bwMode="auto">
            <a:xfrm>
              <a:off x="2903538" y="1133475"/>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3" name="Freeform 107">
              <a:extLst>
                <a:ext uri="{FF2B5EF4-FFF2-40B4-BE49-F238E27FC236}">
                  <a16:creationId xmlns:a16="http://schemas.microsoft.com/office/drawing/2014/main" id="{406B7FB1-04E5-F842-9DB6-05AC4D193D64}"/>
                </a:ext>
              </a:extLst>
            </p:cNvPr>
            <p:cNvSpPr>
              <a:spLocks/>
            </p:cNvSpPr>
            <p:nvPr/>
          </p:nvSpPr>
          <p:spPr bwMode="auto">
            <a:xfrm>
              <a:off x="2846388" y="1425575"/>
              <a:ext cx="57150" cy="222250"/>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4" name="Rectangle 108">
              <a:extLst>
                <a:ext uri="{FF2B5EF4-FFF2-40B4-BE49-F238E27FC236}">
                  <a16:creationId xmlns:a16="http://schemas.microsoft.com/office/drawing/2014/main" id="{4C850011-F18C-3846-80B4-F7C55CDFF5F9}"/>
                </a:ext>
              </a:extLst>
            </p:cNvPr>
            <p:cNvSpPr>
              <a:spLocks noChangeArrowheads="1"/>
            </p:cNvSpPr>
            <p:nvPr/>
          </p:nvSpPr>
          <p:spPr bwMode="auto">
            <a:xfrm>
              <a:off x="2903538" y="1425575"/>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5" name="Freeform 109">
              <a:extLst>
                <a:ext uri="{FF2B5EF4-FFF2-40B4-BE49-F238E27FC236}">
                  <a16:creationId xmlns:a16="http://schemas.microsoft.com/office/drawing/2014/main" id="{0483BA31-D0E3-3246-BB1B-550E9145757B}"/>
                </a:ext>
              </a:extLst>
            </p:cNvPr>
            <p:cNvSpPr>
              <a:spLocks/>
            </p:cNvSpPr>
            <p:nvPr/>
          </p:nvSpPr>
          <p:spPr bwMode="auto">
            <a:xfrm>
              <a:off x="2846388" y="1719263"/>
              <a:ext cx="57150" cy="225425"/>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6" name="Rectangle 110">
              <a:extLst>
                <a:ext uri="{FF2B5EF4-FFF2-40B4-BE49-F238E27FC236}">
                  <a16:creationId xmlns:a16="http://schemas.microsoft.com/office/drawing/2014/main" id="{007A1E7E-05CC-8648-91AA-261476889A80}"/>
                </a:ext>
              </a:extLst>
            </p:cNvPr>
            <p:cNvSpPr>
              <a:spLocks noChangeArrowheads="1"/>
            </p:cNvSpPr>
            <p:nvPr/>
          </p:nvSpPr>
          <p:spPr bwMode="auto">
            <a:xfrm>
              <a:off x="2903538" y="1719263"/>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7" name="Freeform 111">
              <a:extLst>
                <a:ext uri="{FF2B5EF4-FFF2-40B4-BE49-F238E27FC236}">
                  <a16:creationId xmlns:a16="http://schemas.microsoft.com/office/drawing/2014/main" id="{D150186D-B1C0-1F41-B8BD-C972F1DB18CE}"/>
                </a:ext>
              </a:extLst>
            </p:cNvPr>
            <p:cNvSpPr>
              <a:spLocks/>
            </p:cNvSpPr>
            <p:nvPr/>
          </p:nvSpPr>
          <p:spPr bwMode="auto">
            <a:xfrm>
              <a:off x="2846388" y="2011363"/>
              <a:ext cx="57150" cy="225425"/>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8" name="Rectangle 112">
              <a:extLst>
                <a:ext uri="{FF2B5EF4-FFF2-40B4-BE49-F238E27FC236}">
                  <a16:creationId xmlns:a16="http://schemas.microsoft.com/office/drawing/2014/main" id="{9C3A4CF1-1892-2949-B962-EE3EA0EB9ED8}"/>
                </a:ext>
              </a:extLst>
            </p:cNvPr>
            <p:cNvSpPr>
              <a:spLocks noChangeArrowheads="1"/>
            </p:cNvSpPr>
            <p:nvPr/>
          </p:nvSpPr>
          <p:spPr bwMode="auto">
            <a:xfrm>
              <a:off x="2903538" y="2011363"/>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29" name="Freeform 113">
              <a:extLst>
                <a:ext uri="{FF2B5EF4-FFF2-40B4-BE49-F238E27FC236}">
                  <a16:creationId xmlns:a16="http://schemas.microsoft.com/office/drawing/2014/main" id="{4E346E14-4815-F044-A2E2-F9F999C32164}"/>
                </a:ext>
              </a:extLst>
            </p:cNvPr>
            <p:cNvSpPr>
              <a:spLocks/>
            </p:cNvSpPr>
            <p:nvPr/>
          </p:nvSpPr>
          <p:spPr bwMode="auto">
            <a:xfrm>
              <a:off x="2992438" y="1055688"/>
              <a:ext cx="57150" cy="225425"/>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0" name="Rectangle 114">
              <a:extLst>
                <a:ext uri="{FF2B5EF4-FFF2-40B4-BE49-F238E27FC236}">
                  <a16:creationId xmlns:a16="http://schemas.microsoft.com/office/drawing/2014/main" id="{10DCD571-5BBF-424B-B8AF-FA1A99ECFFB0}"/>
                </a:ext>
              </a:extLst>
            </p:cNvPr>
            <p:cNvSpPr>
              <a:spLocks noChangeArrowheads="1"/>
            </p:cNvSpPr>
            <p:nvPr/>
          </p:nvSpPr>
          <p:spPr bwMode="auto">
            <a:xfrm>
              <a:off x="3049588" y="1055688"/>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1" name="Freeform 115">
              <a:extLst>
                <a:ext uri="{FF2B5EF4-FFF2-40B4-BE49-F238E27FC236}">
                  <a16:creationId xmlns:a16="http://schemas.microsoft.com/office/drawing/2014/main" id="{35BA2F28-1962-2F41-89A3-CD03FC6B1758}"/>
                </a:ext>
              </a:extLst>
            </p:cNvPr>
            <p:cNvSpPr>
              <a:spLocks/>
            </p:cNvSpPr>
            <p:nvPr/>
          </p:nvSpPr>
          <p:spPr bwMode="auto">
            <a:xfrm>
              <a:off x="2992438" y="1350963"/>
              <a:ext cx="57150" cy="222250"/>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2" name="Rectangle 116">
              <a:extLst>
                <a:ext uri="{FF2B5EF4-FFF2-40B4-BE49-F238E27FC236}">
                  <a16:creationId xmlns:a16="http://schemas.microsoft.com/office/drawing/2014/main" id="{9A62273B-FD1D-164B-855A-A6792EBAA5ED}"/>
                </a:ext>
              </a:extLst>
            </p:cNvPr>
            <p:cNvSpPr>
              <a:spLocks noChangeArrowheads="1"/>
            </p:cNvSpPr>
            <p:nvPr/>
          </p:nvSpPr>
          <p:spPr bwMode="auto">
            <a:xfrm>
              <a:off x="3049588" y="1350963"/>
              <a:ext cx="17463" cy="190500"/>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3" name="Freeform 117">
              <a:extLst>
                <a:ext uri="{FF2B5EF4-FFF2-40B4-BE49-F238E27FC236}">
                  <a16:creationId xmlns:a16="http://schemas.microsoft.com/office/drawing/2014/main" id="{1D1D84A7-4CC1-4542-8AD3-A5D4866B1ACD}"/>
                </a:ext>
              </a:extLst>
            </p:cNvPr>
            <p:cNvSpPr>
              <a:spLocks/>
            </p:cNvSpPr>
            <p:nvPr/>
          </p:nvSpPr>
          <p:spPr bwMode="auto">
            <a:xfrm>
              <a:off x="2992438" y="1644650"/>
              <a:ext cx="57150" cy="222250"/>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4" name="Rectangle 118">
              <a:extLst>
                <a:ext uri="{FF2B5EF4-FFF2-40B4-BE49-F238E27FC236}">
                  <a16:creationId xmlns:a16="http://schemas.microsoft.com/office/drawing/2014/main" id="{4D31CB00-6756-E747-BE2C-6EA05D982625}"/>
                </a:ext>
              </a:extLst>
            </p:cNvPr>
            <p:cNvSpPr>
              <a:spLocks noChangeArrowheads="1"/>
            </p:cNvSpPr>
            <p:nvPr/>
          </p:nvSpPr>
          <p:spPr bwMode="auto">
            <a:xfrm>
              <a:off x="3049588" y="1644650"/>
              <a:ext cx="17463" cy="190500"/>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5" name="Freeform 119">
              <a:extLst>
                <a:ext uri="{FF2B5EF4-FFF2-40B4-BE49-F238E27FC236}">
                  <a16:creationId xmlns:a16="http://schemas.microsoft.com/office/drawing/2014/main" id="{202D2BCA-16D4-0940-BBFB-462A3605BD8C}"/>
                </a:ext>
              </a:extLst>
            </p:cNvPr>
            <p:cNvSpPr>
              <a:spLocks/>
            </p:cNvSpPr>
            <p:nvPr/>
          </p:nvSpPr>
          <p:spPr bwMode="auto">
            <a:xfrm>
              <a:off x="2992438" y="1936750"/>
              <a:ext cx="57150" cy="222250"/>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6" name="Rectangle 120">
              <a:extLst>
                <a:ext uri="{FF2B5EF4-FFF2-40B4-BE49-F238E27FC236}">
                  <a16:creationId xmlns:a16="http://schemas.microsoft.com/office/drawing/2014/main" id="{CA2C831E-29C2-744C-87D0-EE186B931300}"/>
                </a:ext>
              </a:extLst>
            </p:cNvPr>
            <p:cNvSpPr>
              <a:spLocks noChangeArrowheads="1"/>
            </p:cNvSpPr>
            <p:nvPr/>
          </p:nvSpPr>
          <p:spPr bwMode="auto">
            <a:xfrm>
              <a:off x="3049588" y="1936750"/>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7" name="Freeform 121">
              <a:extLst>
                <a:ext uri="{FF2B5EF4-FFF2-40B4-BE49-F238E27FC236}">
                  <a16:creationId xmlns:a16="http://schemas.microsoft.com/office/drawing/2014/main" id="{DD8D7578-5079-BE41-A532-6C72236A4CA1}"/>
                </a:ext>
              </a:extLst>
            </p:cNvPr>
            <p:cNvSpPr>
              <a:spLocks/>
            </p:cNvSpPr>
            <p:nvPr/>
          </p:nvSpPr>
          <p:spPr bwMode="auto">
            <a:xfrm>
              <a:off x="2668588" y="1408113"/>
              <a:ext cx="74613" cy="236538"/>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8" name="Freeform 122">
              <a:extLst>
                <a:ext uri="{FF2B5EF4-FFF2-40B4-BE49-F238E27FC236}">
                  <a16:creationId xmlns:a16="http://schemas.microsoft.com/office/drawing/2014/main" id="{9850E9FE-AE1D-E94F-9B41-E8ECFF56A4C7}"/>
                </a:ext>
              </a:extLst>
            </p:cNvPr>
            <p:cNvSpPr>
              <a:spLocks/>
            </p:cNvSpPr>
            <p:nvPr/>
          </p:nvSpPr>
          <p:spPr bwMode="auto">
            <a:xfrm>
              <a:off x="2668588" y="1408113"/>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39" name="Freeform 123">
              <a:extLst>
                <a:ext uri="{FF2B5EF4-FFF2-40B4-BE49-F238E27FC236}">
                  <a16:creationId xmlns:a16="http://schemas.microsoft.com/office/drawing/2014/main" id="{7554569F-929D-1341-9619-AE526D2FDF20}"/>
                </a:ext>
              </a:extLst>
            </p:cNvPr>
            <p:cNvSpPr>
              <a:spLocks/>
            </p:cNvSpPr>
            <p:nvPr/>
          </p:nvSpPr>
          <p:spPr bwMode="auto">
            <a:xfrm>
              <a:off x="2668588" y="1693863"/>
              <a:ext cx="74613" cy="236538"/>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0" name="Freeform 124">
              <a:extLst>
                <a:ext uri="{FF2B5EF4-FFF2-40B4-BE49-F238E27FC236}">
                  <a16:creationId xmlns:a16="http://schemas.microsoft.com/office/drawing/2014/main" id="{DD505A2A-C5C0-B94D-ADE5-30154DDD4BBD}"/>
                </a:ext>
              </a:extLst>
            </p:cNvPr>
            <p:cNvSpPr>
              <a:spLocks/>
            </p:cNvSpPr>
            <p:nvPr/>
          </p:nvSpPr>
          <p:spPr bwMode="auto">
            <a:xfrm>
              <a:off x="2668588" y="1693863"/>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1" name="Freeform 125">
              <a:extLst>
                <a:ext uri="{FF2B5EF4-FFF2-40B4-BE49-F238E27FC236}">
                  <a16:creationId xmlns:a16="http://schemas.microsoft.com/office/drawing/2014/main" id="{B18F9946-CD8C-F74A-903E-C185E28BC158}"/>
                </a:ext>
              </a:extLst>
            </p:cNvPr>
            <p:cNvSpPr>
              <a:spLocks/>
            </p:cNvSpPr>
            <p:nvPr/>
          </p:nvSpPr>
          <p:spPr bwMode="auto">
            <a:xfrm>
              <a:off x="2668588" y="1982788"/>
              <a:ext cx="74613" cy="233363"/>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2" name="Freeform 126">
              <a:extLst>
                <a:ext uri="{FF2B5EF4-FFF2-40B4-BE49-F238E27FC236}">
                  <a16:creationId xmlns:a16="http://schemas.microsoft.com/office/drawing/2014/main" id="{60D16BA9-3D1A-A041-BFF6-4851984B7DAA}"/>
                </a:ext>
              </a:extLst>
            </p:cNvPr>
            <p:cNvSpPr>
              <a:spLocks/>
            </p:cNvSpPr>
            <p:nvPr/>
          </p:nvSpPr>
          <p:spPr bwMode="auto">
            <a:xfrm>
              <a:off x="2668588" y="1982788"/>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3" name="Freeform 127">
              <a:extLst>
                <a:ext uri="{FF2B5EF4-FFF2-40B4-BE49-F238E27FC236}">
                  <a16:creationId xmlns:a16="http://schemas.microsoft.com/office/drawing/2014/main" id="{C545F08F-4437-5346-BDA5-63E238E77349}"/>
                </a:ext>
              </a:extLst>
            </p:cNvPr>
            <p:cNvSpPr>
              <a:spLocks/>
            </p:cNvSpPr>
            <p:nvPr/>
          </p:nvSpPr>
          <p:spPr bwMode="auto">
            <a:xfrm>
              <a:off x="2462213" y="766763"/>
              <a:ext cx="323850" cy="327025"/>
            </a:xfrm>
            <a:custGeom>
              <a:avLst/>
              <a:gdLst>
                <a:gd name="T0" fmla="*/ 204 w 204"/>
                <a:gd name="T1" fmla="*/ 120 h 206"/>
                <a:gd name="T2" fmla="*/ 0 w 204"/>
                <a:gd name="T3" fmla="*/ 0 h 206"/>
                <a:gd name="T4" fmla="*/ 0 w 204"/>
                <a:gd name="T5" fmla="*/ 89 h 206"/>
                <a:gd name="T6" fmla="*/ 204 w 204"/>
                <a:gd name="T7" fmla="*/ 206 h 206"/>
                <a:gd name="T8" fmla="*/ 204 w 204"/>
                <a:gd name="T9" fmla="*/ 120 h 206"/>
              </a:gdLst>
              <a:ahLst/>
              <a:cxnLst>
                <a:cxn ang="0">
                  <a:pos x="T0" y="T1"/>
                </a:cxn>
                <a:cxn ang="0">
                  <a:pos x="T2" y="T3"/>
                </a:cxn>
                <a:cxn ang="0">
                  <a:pos x="T4" y="T5"/>
                </a:cxn>
                <a:cxn ang="0">
                  <a:pos x="T6" y="T7"/>
                </a:cxn>
                <a:cxn ang="0">
                  <a:pos x="T8" y="T9"/>
                </a:cxn>
              </a:cxnLst>
              <a:rect l="0" t="0" r="r" b="b"/>
              <a:pathLst>
                <a:path w="204" h="206">
                  <a:moveTo>
                    <a:pt x="204" y="120"/>
                  </a:moveTo>
                  <a:lnTo>
                    <a:pt x="0" y="0"/>
                  </a:lnTo>
                  <a:lnTo>
                    <a:pt x="0" y="89"/>
                  </a:lnTo>
                  <a:lnTo>
                    <a:pt x="204" y="206"/>
                  </a:lnTo>
                  <a:lnTo>
                    <a:pt x="204" y="120"/>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4" name="Freeform 128">
              <a:extLst>
                <a:ext uri="{FF2B5EF4-FFF2-40B4-BE49-F238E27FC236}">
                  <a16:creationId xmlns:a16="http://schemas.microsoft.com/office/drawing/2014/main" id="{71492786-F657-FA44-A662-5CF77E8DDD43}"/>
                </a:ext>
              </a:extLst>
            </p:cNvPr>
            <p:cNvSpPr>
              <a:spLocks/>
            </p:cNvSpPr>
            <p:nvPr/>
          </p:nvSpPr>
          <p:spPr bwMode="auto">
            <a:xfrm>
              <a:off x="2462213" y="600075"/>
              <a:ext cx="614363" cy="357188"/>
            </a:xfrm>
            <a:custGeom>
              <a:avLst/>
              <a:gdLst>
                <a:gd name="T0" fmla="*/ 0 w 387"/>
                <a:gd name="T1" fmla="*/ 105 h 225"/>
                <a:gd name="T2" fmla="*/ 184 w 387"/>
                <a:gd name="T3" fmla="*/ 0 h 225"/>
                <a:gd name="T4" fmla="*/ 387 w 387"/>
                <a:gd name="T5" fmla="*/ 120 h 225"/>
                <a:gd name="T6" fmla="*/ 204 w 387"/>
                <a:gd name="T7" fmla="*/ 225 h 225"/>
                <a:gd name="T8" fmla="*/ 0 w 387"/>
                <a:gd name="T9" fmla="*/ 105 h 225"/>
              </a:gdLst>
              <a:ahLst/>
              <a:cxnLst>
                <a:cxn ang="0">
                  <a:pos x="T0" y="T1"/>
                </a:cxn>
                <a:cxn ang="0">
                  <a:pos x="T2" y="T3"/>
                </a:cxn>
                <a:cxn ang="0">
                  <a:pos x="T4" y="T5"/>
                </a:cxn>
                <a:cxn ang="0">
                  <a:pos x="T6" y="T7"/>
                </a:cxn>
                <a:cxn ang="0">
                  <a:pos x="T8" y="T9"/>
                </a:cxn>
              </a:cxnLst>
              <a:rect l="0" t="0" r="r" b="b"/>
              <a:pathLst>
                <a:path w="387" h="225">
                  <a:moveTo>
                    <a:pt x="0" y="105"/>
                  </a:moveTo>
                  <a:lnTo>
                    <a:pt x="184" y="0"/>
                  </a:lnTo>
                  <a:lnTo>
                    <a:pt x="387" y="120"/>
                  </a:lnTo>
                  <a:lnTo>
                    <a:pt x="204" y="225"/>
                  </a:lnTo>
                  <a:lnTo>
                    <a:pt x="0" y="105"/>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5" name="Freeform 129">
              <a:extLst>
                <a:ext uri="{FF2B5EF4-FFF2-40B4-BE49-F238E27FC236}">
                  <a16:creationId xmlns:a16="http://schemas.microsoft.com/office/drawing/2014/main" id="{60C62675-7A1E-1048-B241-07A70BC30592}"/>
                </a:ext>
              </a:extLst>
            </p:cNvPr>
            <p:cNvSpPr>
              <a:spLocks/>
            </p:cNvSpPr>
            <p:nvPr/>
          </p:nvSpPr>
          <p:spPr bwMode="auto">
            <a:xfrm>
              <a:off x="2786063" y="790575"/>
              <a:ext cx="290513" cy="303213"/>
            </a:xfrm>
            <a:custGeom>
              <a:avLst/>
              <a:gdLst>
                <a:gd name="T0" fmla="*/ 0 w 183"/>
                <a:gd name="T1" fmla="*/ 105 h 191"/>
                <a:gd name="T2" fmla="*/ 183 w 183"/>
                <a:gd name="T3" fmla="*/ 0 h 191"/>
                <a:gd name="T4" fmla="*/ 183 w 183"/>
                <a:gd name="T5" fmla="*/ 89 h 191"/>
                <a:gd name="T6" fmla="*/ 0 w 183"/>
                <a:gd name="T7" fmla="*/ 191 h 191"/>
                <a:gd name="T8" fmla="*/ 0 w 183"/>
                <a:gd name="T9" fmla="*/ 105 h 191"/>
              </a:gdLst>
              <a:ahLst/>
              <a:cxnLst>
                <a:cxn ang="0">
                  <a:pos x="T0" y="T1"/>
                </a:cxn>
                <a:cxn ang="0">
                  <a:pos x="T2" y="T3"/>
                </a:cxn>
                <a:cxn ang="0">
                  <a:pos x="T4" y="T5"/>
                </a:cxn>
                <a:cxn ang="0">
                  <a:pos x="T6" y="T7"/>
                </a:cxn>
                <a:cxn ang="0">
                  <a:pos x="T8" y="T9"/>
                </a:cxn>
              </a:cxnLst>
              <a:rect l="0" t="0" r="r" b="b"/>
              <a:pathLst>
                <a:path w="183" h="191">
                  <a:moveTo>
                    <a:pt x="0" y="105"/>
                  </a:moveTo>
                  <a:lnTo>
                    <a:pt x="183" y="0"/>
                  </a:lnTo>
                  <a:lnTo>
                    <a:pt x="183" y="89"/>
                  </a:lnTo>
                  <a:lnTo>
                    <a:pt x="0" y="191"/>
                  </a:lnTo>
                  <a:lnTo>
                    <a:pt x="0" y="105"/>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346" name="Group 1345">
            <a:extLst>
              <a:ext uri="{FF2B5EF4-FFF2-40B4-BE49-F238E27FC236}">
                <a16:creationId xmlns:a16="http://schemas.microsoft.com/office/drawing/2014/main" id="{19FBB562-533E-D643-BE95-DF04050400A0}"/>
              </a:ext>
            </a:extLst>
          </p:cNvPr>
          <p:cNvGrpSpPr/>
          <p:nvPr/>
        </p:nvGrpSpPr>
        <p:grpSpPr>
          <a:xfrm>
            <a:off x="4802946" y="4670209"/>
            <a:ext cx="189235" cy="288111"/>
            <a:chOff x="2892200" y="2054414"/>
            <a:chExt cx="160180" cy="243875"/>
          </a:xfrm>
        </p:grpSpPr>
        <p:sp>
          <p:nvSpPr>
            <p:cNvPr id="1347" name="Rectangle 137">
              <a:extLst>
                <a:ext uri="{FF2B5EF4-FFF2-40B4-BE49-F238E27FC236}">
                  <a16:creationId xmlns:a16="http://schemas.microsoft.com/office/drawing/2014/main" id="{F799A79D-2871-C243-931C-1296DA37509D}"/>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48" name="Oval 138">
              <a:extLst>
                <a:ext uri="{FF2B5EF4-FFF2-40B4-BE49-F238E27FC236}">
                  <a16:creationId xmlns:a16="http://schemas.microsoft.com/office/drawing/2014/main" id="{C624634F-A59C-B54C-9F0F-51E86388B44B}"/>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349" name="Group 1348">
            <a:extLst>
              <a:ext uri="{FF2B5EF4-FFF2-40B4-BE49-F238E27FC236}">
                <a16:creationId xmlns:a16="http://schemas.microsoft.com/office/drawing/2014/main" id="{28E6841E-D78E-AC4B-99CA-08A211D5805D}"/>
              </a:ext>
            </a:extLst>
          </p:cNvPr>
          <p:cNvGrpSpPr/>
          <p:nvPr/>
        </p:nvGrpSpPr>
        <p:grpSpPr>
          <a:xfrm>
            <a:off x="5005701" y="4516036"/>
            <a:ext cx="417898" cy="636251"/>
            <a:chOff x="2892200" y="2054414"/>
            <a:chExt cx="160180" cy="243875"/>
          </a:xfrm>
        </p:grpSpPr>
        <p:sp>
          <p:nvSpPr>
            <p:cNvPr id="1350" name="Rectangle 137">
              <a:extLst>
                <a:ext uri="{FF2B5EF4-FFF2-40B4-BE49-F238E27FC236}">
                  <a16:creationId xmlns:a16="http://schemas.microsoft.com/office/drawing/2014/main" id="{FB2F08A4-73B8-2543-A030-457DF1761E5E}"/>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1" name="Oval 138">
              <a:extLst>
                <a:ext uri="{FF2B5EF4-FFF2-40B4-BE49-F238E27FC236}">
                  <a16:creationId xmlns:a16="http://schemas.microsoft.com/office/drawing/2014/main" id="{C7C06626-2C43-7C4F-A4DF-4DE2E1FB65E8}"/>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352" name="Group 1351">
            <a:extLst>
              <a:ext uri="{FF2B5EF4-FFF2-40B4-BE49-F238E27FC236}">
                <a16:creationId xmlns:a16="http://schemas.microsoft.com/office/drawing/2014/main" id="{61742AAE-4DF2-4942-9289-59C0F29D6092}"/>
              </a:ext>
            </a:extLst>
          </p:cNvPr>
          <p:cNvGrpSpPr/>
          <p:nvPr/>
        </p:nvGrpSpPr>
        <p:grpSpPr>
          <a:xfrm>
            <a:off x="5366649" y="4837905"/>
            <a:ext cx="293494" cy="446846"/>
            <a:chOff x="2892200" y="2054414"/>
            <a:chExt cx="160180" cy="243875"/>
          </a:xfrm>
        </p:grpSpPr>
        <p:sp>
          <p:nvSpPr>
            <p:cNvPr id="1353" name="Rectangle 137">
              <a:extLst>
                <a:ext uri="{FF2B5EF4-FFF2-40B4-BE49-F238E27FC236}">
                  <a16:creationId xmlns:a16="http://schemas.microsoft.com/office/drawing/2014/main" id="{89BB5FCB-C6C7-804F-BD1A-3C9FFE10DEAA}"/>
                </a:ext>
              </a:extLst>
            </p:cNvPr>
            <p:cNvSpPr>
              <a:spLocks noChangeArrowheads="1"/>
            </p:cNvSpPr>
            <p:nvPr/>
          </p:nvSpPr>
          <p:spPr bwMode="auto">
            <a:xfrm>
              <a:off x="2960024" y="2201605"/>
              <a:ext cx="20203" cy="96684"/>
            </a:xfrm>
            <a:prstGeom prst="rect">
              <a:avLst/>
            </a:prstGeom>
            <a:solidFill>
              <a:srgbClr val="94C355">
                <a:lumMod val="75000"/>
              </a:srgbClr>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4" name="Oval 138">
              <a:extLst>
                <a:ext uri="{FF2B5EF4-FFF2-40B4-BE49-F238E27FC236}">
                  <a16:creationId xmlns:a16="http://schemas.microsoft.com/office/drawing/2014/main" id="{D19003BB-8E1A-6648-B634-B4D3A28B5525}"/>
                </a:ext>
              </a:extLst>
            </p:cNvPr>
            <p:cNvSpPr>
              <a:spLocks noChangeArrowheads="1"/>
            </p:cNvSpPr>
            <p:nvPr/>
          </p:nvSpPr>
          <p:spPr bwMode="auto">
            <a:xfrm>
              <a:off x="2892200" y="2054414"/>
              <a:ext cx="160180" cy="161622"/>
            </a:xfrm>
            <a:prstGeom prst="ellipse">
              <a:avLst/>
            </a:prstGeom>
            <a:solidFill>
              <a:srgbClr val="94C355"/>
            </a:solidFill>
            <a:ln>
              <a:noFill/>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355" name="Group 1354">
            <a:extLst>
              <a:ext uri="{FF2B5EF4-FFF2-40B4-BE49-F238E27FC236}">
                <a16:creationId xmlns:a16="http://schemas.microsoft.com/office/drawing/2014/main" id="{F60CA969-4890-8F40-9631-48D10FCF9FBD}"/>
              </a:ext>
            </a:extLst>
          </p:cNvPr>
          <p:cNvGrpSpPr/>
          <p:nvPr/>
        </p:nvGrpSpPr>
        <p:grpSpPr>
          <a:xfrm>
            <a:off x="7299752" y="2181539"/>
            <a:ext cx="1822976" cy="1733823"/>
            <a:chOff x="-2120900" y="249238"/>
            <a:chExt cx="3116263" cy="2963862"/>
          </a:xfrm>
        </p:grpSpPr>
        <p:sp>
          <p:nvSpPr>
            <p:cNvPr id="1356" name="Freeform 146">
              <a:extLst>
                <a:ext uri="{FF2B5EF4-FFF2-40B4-BE49-F238E27FC236}">
                  <a16:creationId xmlns:a16="http://schemas.microsoft.com/office/drawing/2014/main" id="{D9657B82-64D8-C34E-8503-FA85397C84DF}"/>
                </a:ext>
              </a:extLst>
            </p:cNvPr>
            <p:cNvSpPr>
              <a:spLocks/>
            </p:cNvSpPr>
            <p:nvPr/>
          </p:nvSpPr>
          <p:spPr bwMode="auto">
            <a:xfrm>
              <a:off x="-2120900" y="1406525"/>
              <a:ext cx="1058863" cy="1806575"/>
            </a:xfrm>
            <a:custGeom>
              <a:avLst/>
              <a:gdLst>
                <a:gd name="T0" fmla="*/ 4 w 667"/>
                <a:gd name="T1" fmla="*/ 755 h 1138"/>
                <a:gd name="T2" fmla="*/ 667 w 667"/>
                <a:gd name="T3" fmla="*/ 1138 h 1138"/>
                <a:gd name="T4" fmla="*/ 667 w 667"/>
                <a:gd name="T5" fmla="*/ 388 h 1138"/>
                <a:gd name="T6" fmla="*/ 0 w 667"/>
                <a:gd name="T7" fmla="*/ 0 h 1138"/>
                <a:gd name="T8" fmla="*/ 4 w 667"/>
                <a:gd name="T9" fmla="*/ 755 h 1138"/>
              </a:gdLst>
              <a:ahLst/>
              <a:cxnLst>
                <a:cxn ang="0">
                  <a:pos x="T0" y="T1"/>
                </a:cxn>
                <a:cxn ang="0">
                  <a:pos x="T2" y="T3"/>
                </a:cxn>
                <a:cxn ang="0">
                  <a:pos x="T4" y="T5"/>
                </a:cxn>
                <a:cxn ang="0">
                  <a:pos x="T6" y="T7"/>
                </a:cxn>
                <a:cxn ang="0">
                  <a:pos x="T8" y="T9"/>
                </a:cxn>
              </a:cxnLst>
              <a:rect l="0" t="0" r="r" b="b"/>
              <a:pathLst>
                <a:path w="667" h="1138">
                  <a:moveTo>
                    <a:pt x="4" y="755"/>
                  </a:moveTo>
                  <a:lnTo>
                    <a:pt x="667" y="1138"/>
                  </a:lnTo>
                  <a:lnTo>
                    <a:pt x="667" y="388"/>
                  </a:lnTo>
                  <a:lnTo>
                    <a:pt x="0" y="0"/>
                  </a:lnTo>
                  <a:lnTo>
                    <a:pt x="4" y="75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7" name="Freeform 147">
              <a:extLst>
                <a:ext uri="{FF2B5EF4-FFF2-40B4-BE49-F238E27FC236}">
                  <a16:creationId xmlns:a16="http://schemas.microsoft.com/office/drawing/2014/main" id="{66BB5908-2846-F549-9E6E-401F4E95DE9A}"/>
                </a:ext>
              </a:extLst>
            </p:cNvPr>
            <p:cNvSpPr>
              <a:spLocks/>
            </p:cNvSpPr>
            <p:nvPr/>
          </p:nvSpPr>
          <p:spPr bwMode="auto">
            <a:xfrm>
              <a:off x="-1062037" y="850900"/>
              <a:ext cx="2057400" cy="2362200"/>
            </a:xfrm>
            <a:custGeom>
              <a:avLst/>
              <a:gdLst>
                <a:gd name="T0" fmla="*/ 1296 w 1296"/>
                <a:gd name="T1" fmla="*/ 0 h 1488"/>
                <a:gd name="T2" fmla="*/ 0 w 1296"/>
                <a:gd name="T3" fmla="*/ 738 h 1488"/>
                <a:gd name="T4" fmla="*/ 0 w 1296"/>
                <a:gd name="T5" fmla="*/ 1488 h 1488"/>
                <a:gd name="T6" fmla="*/ 1296 w 1296"/>
                <a:gd name="T7" fmla="*/ 738 h 1488"/>
                <a:gd name="T8" fmla="*/ 1296 w 1296"/>
                <a:gd name="T9" fmla="*/ 0 h 1488"/>
              </a:gdLst>
              <a:ahLst/>
              <a:cxnLst>
                <a:cxn ang="0">
                  <a:pos x="T0" y="T1"/>
                </a:cxn>
                <a:cxn ang="0">
                  <a:pos x="T2" y="T3"/>
                </a:cxn>
                <a:cxn ang="0">
                  <a:pos x="T4" y="T5"/>
                </a:cxn>
                <a:cxn ang="0">
                  <a:pos x="T6" y="T7"/>
                </a:cxn>
                <a:cxn ang="0">
                  <a:pos x="T8" y="T9"/>
                </a:cxn>
              </a:cxnLst>
              <a:rect l="0" t="0" r="r" b="b"/>
              <a:pathLst>
                <a:path w="1296" h="1488">
                  <a:moveTo>
                    <a:pt x="1296" y="0"/>
                  </a:moveTo>
                  <a:lnTo>
                    <a:pt x="0" y="738"/>
                  </a:lnTo>
                  <a:lnTo>
                    <a:pt x="0" y="1488"/>
                  </a:lnTo>
                  <a:lnTo>
                    <a:pt x="1296" y="738"/>
                  </a:lnTo>
                  <a:lnTo>
                    <a:pt x="1296" y="0"/>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8" name="Freeform 148">
              <a:extLst>
                <a:ext uri="{FF2B5EF4-FFF2-40B4-BE49-F238E27FC236}">
                  <a16:creationId xmlns:a16="http://schemas.microsoft.com/office/drawing/2014/main" id="{859FABB2-250B-0A42-859B-E1DE72F04CB3}"/>
                </a:ext>
              </a:extLst>
            </p:cNvPr>
            <p:cNvSpPr>
              <a:spLocks/>
            </p:cNvSpPr>
            <p:nvPr/>
          </p:nvSpPr>
          <p:spPr bwMode="auto">
            <a:xfrm>
              <a:off x="-1062037" y="850900"/>
              <a:ext cx="2057400" cy="2362200"/>
            </a:xfrm>
            <a:custGeom>
              <a:avLst/>
              <a:gdLst>
                <a:gd name="T0" fmla="*/ 1296 w 1296"/>
                <a:gd name="T1" fmla="*/ 0 h 1488"/>
                <a:gd name="T2" fmla="*/ 0 w 1296"/>
                <a:gd name="T3" fmla="*/ 738 h 1488"/>
                <a:gd name="T4" fmla="*/ 0 w 1296"/>
                <a:gd name="T5" fmla="*/ 1488 h 1488"/>
                <a:gd name="T6" fmla="*/ 1296 w 1296"/>
                <a:gd name="T7" fmla="*/ 738 h 1488"/>
                <a:gd name="T8" fmla="*/ 1296 w 1296"/>
                <a:gd name="T9" fmla="*/ 0 h 1488"/>
              </a:gdLst>
              <a:ahLst/>
              <a:cxnLst>
                <a:cxn ang="0">
                  <a:pos x="T0" y="T1"/>
                </a:cxn>
                <a:cxn ang="0">
                  <a:pos x="T2" y="T3"/>
                </a:cxn>
                <a:cxn ang="0">
                  <a:pos x="T4" y="T5"/>
                </a:cxn>
                <a:cxn ang="0">
                  <a:pos x="T6" y="T7"/>
                </a:cxn>
                <a:cxn ang="0">
                  <a:pos x="T8" y="T9"/>
                </a:cxn>
              </a:cxnLst>
              <a:rect l="0" t="0" r="r" b="b"/>
              <a:pathLst>
                <a:path w="1296" h="1488">
                  <a:moveTo>
                    <a:pt x="1296" y="0"/>
                  </a:moveTo>
                  <a:lnTo>
                    <a:pt x="0" y="738"/>
                  </a:lnTo>
                  <a:lnTo>
                    <a:pt x="0" y="1488"/>
                  </a:lnTo>
                  <a:lnTo>
                    <a:pt x="1296" y="738"/>
                  </a:lnTo>
                  <a:lnTo>
                    <a:pt x="129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59" name="Freeform 149">
              <a:extLst>
                <a:ext uri="{FF2B5EF4-FFF2-40B4-BE49-F238E27FC236}">
                  <a16:creationId xmlns:a16="http://schemas.microsoft.com/office/drawing/2014/main" id="{1B7AC49D-CC1A-BB44-B697-A713C6F93665}"/>
                </a:ext>
              </a:extLst>
            </p:cNvPr>
            <p:cNvSpPr>
              <a:spLocks/>
            </p:cNvSpPr>
            <p:nvPr/>
          </p:nvSpPr>
          <p:spPr bwMode="auto">
            <a:xfrm>
              <a:off x="-2120900" y="249238"/>
              <a:ext cx="3116263" cy="1773237"/>
            </a:xfrm>
            <a:custGeom>
              <a:avLst/>
              <a:gdLst>
                <a:gd name="T0" fmla="*/ 0 w 1963"/>
                <a:gd name="T1" fmla="*/ 729 h 1117"/>
                <a:gd name="T2" fmla="*/ 1304 w 1963"/>
                <a:gd name="T3" fmla="*/ 0 h 1117"/>
                <a:gd name="T4" fmla="*/ 1963 w 1963"/>
                <a:gd name="T5" fmla="*/ 379 h 1117"/>
                <a:gd name="T6" fmla="*/ 667 w 1963"/>
                <a:gd name="T7" fmla="*/ 1117 h 1117"/>
                <a:gd name="T8" fmla="*/ 25 w 1963"/>
                <a:gd name="T9" fmla="*/ 742 h 1117"/>
                <a:gd name="T10" fmla="*/ 0 w 1963"/>
                <a:gd name="T11" fmla="*/ 729 h 1117"/>
              </a:gdLst>
              <a:ahLst/>
              <a:cxnLst>
                <a:cxn ang="0">
                  <a:pos x="T0" y="T1"/>
                </a:cxn>
                <a:cxn ang="0">
                  <a:pos x="T2" y="T3"/>
                </a:cxn>
                <a:cxn ang="0">
                  <a:pos x="T4" y="T5"/>
                </a:cxn>
                <a:cxn ang="0">
                  <a:pos x="T6" y="T7"/>
                </a:cxn>
                <a:cxn ang="0">
                  <a:pos x="T8" y="T9"/>
                </a:cxn>
                <a:cxn ang="0">
                  <a:pos x="T10" y="T11"/>
                </a:cxn>
              </a:cxnLst>
              <a:rect l="0" t="0" r="r" b="b"/>
              <a:pathLst>
                <a:path w="1963" h="1117">
                  <a:moveTo>
                    <a:pt x="0" y="729"/>
                  </a:moveTo>
                  <a:lnTo>
                    <a:pt x="1304" y="0"/>
                  </a:lnTo>
                  <a:lnTo>
                    <a:pt x="1963" y="379"/>
                  </a:lnTo>
                  <a:lnTo>
                    <a:pt x="667" y="1117"/>
                  </a:lnTo>
                  <a:lnTo>
                    <a:pt x="25" y="742"/>
                  </a:lnTo>
                  <a:lnTo>
                    <a:pt x="0" y="729"/>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0" name="Freeform 150">
              <a:extLst>
                <a:ext uri="{FF2B5EF4-FFF2-40B4-BE49-F238E27FC236}">
                  <a16:creationId xmlns:a16="http://schemas.microsoft.com/office/drawing/2014/main" id="{691B77AD-72B3-1D43-A656-655C0D33B65C}"/>
                </a:ext>
              </a:extLst>
            </p:cNvPr>
            <p:cNvSpPr>
              <a:spLocks/>
            </p:cNvSpPr>
            <p:nvPr/>
          </p:nvSpPr>
          <p:spPr bwMode="auto">
            <a:xfrm>
              <a:off x="-909637" y="2022475"/>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1" name="Freeform 151">
              <a:extLst>
                <a:ext uri="{FF2B5EF4-FFF2-40B4-BE49-F238E27FC236}">
                  <a16:creationId xmlns:a16="http://schemas.microsoft.com/office/drawing/2014/main" id="{5B611BFF-9207-C440-B127-27E33C01ED63}"/>
                </a:ext>
              </a:extLst>
            </p:cNvPr>
            <p:cNvSpPr>
              <a:spLocks/>
            </p:cNvSpPr>
            <p:nvPr/>
          </p:nvSpPr>
          <p:spPr bwMode="auto">
            <a:xfrm>
              <a:off x="-909637" y="2022475"/>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2" name="Freeform 152">
              <a:extLst>
                <a:ext uri="{FF2B5EF4-FFF2-40B4-BE49-F238E27FC236}">
                  <a16:creationId xmlns:a16="http://schemas.microsoft.com/office/drawing/2014/main" id="{D88344D9-D49D-824D-A845-501C9D8FBC55}"/>
                </a:ext>
              </a:extLst>
            </p:cNvPr>
            <p:cNvSpPr>
              <a:spLocks/>
            </p:cNvSpPr>
            <p:nvPr/>
          </p:nvSpPr>
          <p:spPr bwMode="auto">
            <a:xfrm>
              <a:off x="-811212" y="2022475"/>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3" name="Freeform 153">
              <a:extLst>
                <a:ext uri="{FF2B5EF4-FFF2-40B4-BE49-F238E27FC236}">
                  <a16:creationId xmlns:a16="http://schemas.microsoft.com/office/drawing/2014/main" id="{CE75FE65-4EF0-6444-9D22-A7B1779FEBC5}"/>
                </a:ext>
              </a:extLst>
            </p:cNvPr>
            <p:cNvSpPr>
              <a:spLocks/>
            </p:cNvSpPr>
            <p:nvPr/>
          </p:nvSpPr>
          <p:spPr bwMode="auto">
            <a:xfrm>
              <a:off x="-909637" y="25717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4" name="Freeform 154">
              <a:extLst>
                <a:ext uri="{FF2B5EF4-FFF2-40B4-BE49-F238E27FC236}">
                  <a16:creationId xmlns:a16="http://schemas.microsoft.com/office/drawing/2014/main" id="{80543B4C-283B-FD4D-829F-A0F793C6217E}"/>
                </a:ext>
              </a:extLst>
            </p:cNvPr>
            <p:cNvSpPr>
              <a:spLocks/>
            </p:cNvSpPr>
            <p:nvPr/>
          </p:nvSpPr>
          <p:spPr bwMode="auto">
            <a:xfrm>
              <a:off x="-909637" y="25717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5" name="Rectangle 155">
              <a:extLst>
                <a:ext uri="{FF2B5EF4-FFF2-40B4-BE49-F238E27FC236}">
                  <a16:creationId xmlns:a16="http://schemas.microsoft.com/office/drawing/2014/main" id="{522C4F19-3F6F-3C44-8F9A-6AF23762008A}"/>
                </a:ext>
              </a:extLst>
            </p:cNvPr>
            <p:cNvSpPr>
              <a:spLocks noChangeArrowheads="1"/>
            </p:cNvSpPr>
            <p:nvPr/>
          </p:nvSpPr>
          <p:spPr bwMode="auto">
            <a:xfrm>
              <a:off x="-811212" y="257175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6" name="Freeform 156">
              <a:extLst>
                <a:ext uri="{FF2B5EF4-FFF2-40B4-BE49-F238E27FC236}">
                  <a16:creationId xmlns:a16="http://schemas.microsoft.com/office/drawing/2014/main" id="{5A8F1CD6-A771-F64E-87EC-DAD08548F993}"/>
                </a:ext>
              </a:extLst>
            </p:cNvPr>
            <p:cNvSpPr>
              <a:spLocks/>
            </p:cNvSpPr>
            <p:nvPr/>
          </p:nvSpPr>
          <p:spPr bwMode="auto">
            <a:xfrm>
              <a:off x="-704850" y="1903413"/>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7" name="Freeform 157">
              <a:extLst>
                <a:ext uri="{FF2B5EF4-FFF2-40B4-BE49-F238E27FC236}">
                  <a16:creationId xmlns:a16="http://schemas.microsoft.com/office/drawing/2014/main" id="{3D5922A2-6B38-6E4D-8DFB-AA8A5440B6D9}"/>
                </a:ext>
              </a:extLst>
            </p:cNvPr>
            <p:cNvSpPr>
              <a:spLocks/>
            </p:cNvSpPr>
            <p:nvPr/>
          </p:nvSpPr>
          <p:spPr bwMode="auto">
            <a:xfrm>
              <a:off x="-704850" y="1903413"/>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8" name="Rectangle 158">
              <a:extLst>
                <a:ext uri="{FF2B5EF4-FFF2-40B4-BE49-F238E27FC236}">
                  <a16:creationId xmlns:a16="http://schemas.microsoft.com/office/drawing/2014/main" id="{C74A909B-57E9-1B4B-A16E-6466D59276C6}"/>
                </a:ext>
              </a:extLst>
            </p:cNvPr>
            <p:cNvSpPr>
              <a:spLocks noChangeArrowheads="1"/>
            </p:cNvSpPr>
            <p:nvPr/>
          </p:nvSpPr>
          <p:spPr bwMode="auto">
            <a:xfrm>
              <a:off x="-606425" y="190341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69" name="Freeform 159">
              <a:extLst>
                <a:ext uri="{FF2B5EF4-FFF2-40B4-BE49-F238E27FC236}">
                  <a16:creationId xmlns:a16="http://schemas.microsoft.com/office/drawing/2014/main" id="{BBA34585-A434-B340-847B-5381DC573272}"/>
                </a:ext>
              </a:extLst>
            </p:cNvPr>
            <p:cNvSpPr>
              <a:spLocks/>
            </p:cNvSpPr>
            <p:nvPr/>
          </p:nvSpPr>
          <p:spPr bwMode="auto">
            <a:xfrm>
              <a:off x="-704850" y="2452688"/>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0" name="Freeform 160">
              <a:extLst>
                <a:ext uri="{FF2B5EF4-FFF2-40B4-BE49-F238E27FC236}">
                  <a16:creationId xmlns:a16="http://schemas.microsoft.com/office/drawing/2014/main" id="{B075A9A5-C127-C941-BD93-B1D88E8DB877}"/>
                </a:ext>
              </a:extLst>
            </p:cNvPr>
            <p:cNvSpPr>
              <a:spLocks/>
            </p:cNvSpPr>
            <p:nvPr/>
          </p:nvSpPr>
          <p:spPr bwMode="auto">
            <a:xfrm>
              <a:off x="-704850" y="2452688"/>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1" name="Rectangle 161">
              <a:extLst>
                <a:ext uri="{FF2B5EF4-FFF2-40B4-BE49-F238E27FC236}">
                  <a16:creationId xmlns:a16="http://schemas.microsoft.com/office/drawing/2014/main" id="{2889494C-043E-5B4A-88A6-CD61CFF5973E}"/>
                </a:ext>
              </a:extLst>
            </p:cNvPr>
            <p:cNvSpPr>
              <a:spLocks noChangeArrowheads="1"/>
            </p:cNvSpPr>
            <p:nvPr/>
          </p:nvSpPr>
          <p:spPr bwMode="auto">
            <a:xfrm>
              <a:off x="-606425" y="2452688"/>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2" name="Freeform 162">
              <a:extLst>
                <a:ext uri="{FF2B5EF4-FFF2-40B4-BE49-F238E27FC236}">
                  <a16:creationId xmlns:a16="http://schemas.microsoft.com/office/drawing/2014/main" id="{5C262BC1-341D-F541-9224-220596E61675}"/>
                </a:ext>
              </a:extLst>
            </p:cNvPr>
            <p:cNvSpPr>
              <a:spLocks/>
            </p:cNvSpPr>
            <p:nvPr/>
          </p:nvSpPr>
          <p:spPr bwMode="auto">
            <a:xfrm>
              <a:off x="-500062" y="17843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3" name="Freeform 163">
              <a:extLst>
                <a:ext uri="{FF2B5EF4-FFF2-40B4-BE49-F238E27FC236}">
                  <a16:creationId xmlns:a16="http://schemas.microsoft.com/office/drawing/2014/main" id="{2FDD88BC-D9DF-B046-A1AC-FD3F1DCB2E0F}"/>
                </a:ext>
              </a:extLst>
            </p:cNvPr>
            <p:cNvSpPr>
              <a:spLocks/>
            </p:cNvSpPr>
            <p:nvPr/>
          </p:nvSpPr>
          <p:spPr bwMode="auto">
            <a:xfrm>
              <a:off x="-500062" y="1784350"/>
              <a:ext cx="98425" cy="423862"/>
            </a:xfrm>
            <a:custGeom>
              <a:avLst/>
              <a:gdLst>
                <a:gd name="T0" fmla="*/ 62 w 62"/>
                <a:gd name="T1" fmla="*/ 0 h 267"/>
                <a:gd name="T2" fmla="*/ 0 w 62"/>
                <a:gd name="T3" fmla="*/ 37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37"/>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4" name="Rectangle 164">
              <a:extLst>
                <a:ext uri="{FF2B5EF4-FFF2-40B4-BE49-F238E27FC236}">
                  <a16:creationId xmlns:a16="http://schemas.microsoft.com/office/drawing/2014/main" id="{56EEBDF6-B93E-4A4D-AD8D-FCFA5CFF3D2D}"/>
                </a:ext>
              </a:extLst>
            </p:cNvPr>
            <p:cNvSpPr>
              <a:spLocks noChangeArrowheads="1"/>
            </p:cNvSpPr>
            <p:nvPr/>
          </p:nvSpPr>
          <p:spPr bwMode="auto">
            <a:xfrm>
              <a:off x="-401637" y="178435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5" name="Freeform 165">
              <a:extLst>
                <a:ext uri="{FF2B5EF4-FFF2-40B4-BE49-F238E27FC236}">
                  <a16:creationId xmlns:a16="http://schemas.microsoft.com/office/drawing/2014/main" id="{EC92A025-69A2-8E46-AD53-736FFCD87CF0}"/>
                </a:ext>
              </a:extLst>
            </p:cNvPr>
            <p:cNvSpPr>
              <a:spLocks/>
            </p:cNvSpPr>
            <p:nvPr/>
          </p:nvSpPr>
          <p:spPr bwMode="auto">
            <a:xfrm>
              <a:off x="-500062" y="2333625"/>
              <a:ext cx="98425" cy="423862"/>
            </a:xfrm>
            <a:custGeom>
              <a:avLst/>
              <a:gdLst>
                <a:gd name="T0" fmla="*/ 62 w 62"/>
                <a:gd name="T1" fmla="*/ 0 h 267"/>
                <a:gd name="T2" fmla="*/ 0 w 62"/>
                <a:gd name="T3" fmla="*/ 42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42"/>
                  </a:lnTo>
                  <a:lnTo>
                    <a:pt x="0" y="267"/>
                  </a:lnTo>
                  <a:lnTo>
                    <a:pt x="62" y="229"/>
                  </a:lnTo>
                  <a:lnTo>
                    <a:pt x="62"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6" name="Freeform 166">
              <a:extLst>
                <a:ext uri="{FF2B5EF4-FFF2-40B4-BE49-F238E27FC236}">
                  <a16:creationId xmlns:a16="http://schemas.microsoft.com/office/drawing/2014/main" id="{BF888EEC-9779-4D42-B0DD-92BD4E4B512C}"/>
                </a:ext>
              </a:extLst>
            </p:cNvPr>
            <p:cNvSpPr>
              <a:spLocks/>
            </p:cNvSpPr>
            <p:nvPr/>
          </p:nvSpPr>
          <p:spPr bwMode="auto">
            <a:xfrm>
              <a:off x="-500062" y="2333625"/>
              <a:ext cx="98425" cy="423862"/>
            </a:xfrm>
            <a:custGeom>
              <a:avLst/>
              <a:gdLst>
                <a:gd name="T0" fmla="*/ 62 w 62"/>
                <a:gd name="T1" fmla="*/ 0 h 267"/>
                <a:gd name="T2" fmla="*/ 0 w 62"/>
                <a:gd name="T3" fmla="*/ 42 h 267"/>
                <a:gd name="T4" fmla="*/ 0 w 62"/>
                <a:gd name="T5" fmla="*/ 267 h 267"/>
                <a:gd name="T6" fmla="*/ 62 w 62"/>
                <a:gd name="T7" fmla="*/ 229 h 267"/>
                <a:gd name="T8" fmla="*/ 62 w 62"/>
                <a:gd name="T9" fmla="*/ 0 h 267"/>
              </a:gdLst>
              <a:ahLst/>
              <a:cxnLst>
                <a:cxn ang="0">
                  <a:pos x="T0" y="T1"/>
                </a:cxn>
                <a:cxn ang="0">
                  <a:pos x="T2" y="T3"/>
                </a:cxn>
                <a:cxn ang="0">
                  <a:pos x="T4" y="T5"/>
                </a:cxn>
                <a:cxn ang="0">
                  <a:pos x="T6" y="T7"/>
                </a:cxn>
                <a:cxn ang="0">
                  <a:pos x="T8" y="T9"/>
                </a:cxn>
              </a:cxnLst>
              <a:rect l="0" t="0" r="r" b="b"/>
              <a:pathLst>
                <a:path w="62" h="267">
                  <a:moveTo>
                    <a:pt x="62" y="0"/>
                  </a:moveTo>
                  <a:lnTo>
                    <a:pt x="0" y="42"/>
                  </a:lnTo>
                  <a:lnTo>
                    <a:pt x="0" y="267"/>
                  </a:lnTo>
                  <a:lnTo>
                    <a:pt x="62" y="229"/>
                  </a:lnTo>
                  <a:lnTo>
                    <a:pt x="62"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7" name="Rectangle 167">
              <a:extLst>
                <a:ext uri="{FF2B5EF4-FFF2-40B4-BE49-F238E27FC236}">
                  <a16:creationId xmlns:a16="http://schemas.microsoft.com/office/drawing/2014/main" id="{BA25D7BD-C15F-E34E-BA4E-9D5FCA1DA9B0}"/>
                </a:ext>
              </a:extLst>
            </p:cNvPr>
            <p:cNvSpPr>
              <a:spLocks noChangeArrowheads="1"/>
            </p:cNvSpPr>
            <p:nvPr/>
          </p:nvSpPr>
          <p:spPr bwMode="auto">
            <a:xfrm>
              <a:off x="-401637" y="2333625"/>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8" name="Freeform 168">
              <a:extLst>
                <a:ext uri="{FF2B5EF4-FFF2-40B4-BE49-F238E27FC236}">
                  <a16:creationId xmlns:a16="http://schemas.microsoft.com/office/drawing/2014/main" id="{47D0FAFD-6BBD-BC4A-B1B0-AA58ADE82C11}"/>
                </a:ext>
              </a:extLst>
            </p:cNvPr>
            <p:cNvSpPr>
              <a:spLocks/>
            </p:cNvSpPr>
            <p:nvPr/>
          </p:nvSpPr>
          <p:spPr bwMode="auto">
            <a:xfrm>
              <a:off x="-295275" y="1665288"/>
              <a:ext cx="100013" cy="423862"/>
            </a:xfrm>
            <a:custGeom>
              <a:avLst/>
              <a:gdLst>
                <a:gd name="T0" fmla="*/ 63 w 63"/>
                <a:gd name="T1" fmla="*/ 0 h 267"/>
                <a:gd name="T2" fmla="*/ 0 w 63"/>
                <a:gd name="T3" fmla="*/ 37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37"/>
                  </a:lnTo>
                  <a:lnTo>
                    <a:pt x="0" y="267"/>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79" name="Freeform 169">
              <a:extLst>
                <a:ext uri="{FF2B5EF4-FFF2-40B4-BE49-F238E27FC236}">
                  <a16:creationId xmlns:a16="http://schemas.microsoft.com/office/drawing/2014/main" id="{E9B43639-C03B-3B48-BE36-B9ABB5E4D451}"/>
                </a:ext>
              </a:extLst>
            </p:cNvPr>
            <p:cNvSpPr>
              <a:spLocks/>
            </p:cNvSpPr>
            <p:nvPr/>
          </p:nvSpPr>
          <p:spPr bwMode="auto">
            <a:xfrm>
              <a:off x="-295275" y="1665288"/>
              <a:ext cx="100013" cy="423862"/>
            </a:xfrm>
            <a:custGeom>
              <a:avLst/>
              <a:gdLst>
                <a:gd name="T0" fmla="*/ 63 w 63"/>
                <a:gd name="T1" fmla="*/ 0 h 267"/>
                <a:gd name="T2" fmla="*/ 0 w 63"/>
                <a:gd name="T3" fmla="*/ 37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37"/>
                  </a:lnTo>
                  <a:lnTo>
                    <a:pt x="0" y="267"/>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0" name="Rectangle 170">
              <a:extLst>
                <a:ext uri="{FF2B5EF4-FFF2-40B4-BE49-F238E27FC236}">
                  <a16:creationId xmlns:a16="http://schemas.microsoft.com/office/drawing/2014/main" id="{3E7E6F6D-BB67-BD48-B676-A15DC01F4AAC}"/>
                </a:ext>
              </a:extLst>
            </p:cNvPr>
            <p:cNvSpPr>
              <a:spLocks noChangeArrowheads="1"/>
            </p:cNvSpPr>
            <p:nvPr/>
          </p:nvSpPr>
          <p:spPr bwMode="auto">
            <a:xfrm>
              <a:off x="-195262" y="1665288"/>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1" name="Freeform 171">
              <a:extLst>
                <a:ext uri="{FF2B5EF4-FFF2-40B4-BE49-F238E27FC236}">
                  <a16:creationId xmlns:a16="http://schemas.microsoft.com/office/drawing/2014/main" id="{00331420-E784-9B4C-8FBE-FBEB418C6AA5}"/>
                </a:ext>
              </a:extLst>
            </p:cNvPr>
            <p:cNvSpPr>
              <a:spLocks/>
            </p:cNvSpPr>
            <p:nvPr/>
          </p:nvSpPr>
          <p:spPr bwMode="auto">
            <a:xfrm>
              <a:off x="-295275" y="2214563"/>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2" name="Freeform 172">
              <a:extLst>
                <a:ext uri="{FF2B5EF4-FFF2-40B4-BE49-F238E27FC236}">
                  <a16:creationId xmlns:a16="http://schemas.microsoft.com/office/drawing/2014/main" id="{9706A32A-527F-EA4E-9CB8-75B13D0A5347}"/>
                </a:ext>
              </a:extLst>
            </p:cNvPr>
            <p:cNvSpPr>
              <a:spLocks/>
            </p:cNvSpPr>
            <p:nvPr/>
          </p:nvSpPr>
          <p:spPr bwMode="auto">
            <a:xfrm>
              <a:off x="-295275" y="2214563"/>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3" name="Rectangle 173">
              <a:extLst>
                <a:ext uri="{FF2B5EF4-FFF2-40B4-BE49-F238E27FC236}">
                  <a16:creationId xmlns:a16="http://schemas.microsoft.com/office/drawing/2014/main" id="{BC6F5E81-1BAA-5340-8899-F02901BF62AB}"/>
                </a:ext>
              </a:extLst>
            </p:cNvPr>
            <p:cNvSpPr>
              <a:spLocks noChangeArrowheads="1"/>
            </p:cNvSpPr>
            <p:nvPr/>
          </p:nvSpPr>
          <p:spPr bwMode="auto">
            <a:xfrm>
              <a:off x="-195262" y="221456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4" name="Freeform 174">
              <a:extLst>
                <a:ext uri="{FF2B5EF4-FFF2-40B4-BE49-F238E27FC236}">
                  <a16:creationId xmlns:a16="http://schemas.microsoft.com/office/drawing/2014/main" id="{3326E213-0105-6C41-87C2-42C70DC6170F}"/>
                </a:ext>
              </a:extLst>
            </p:cNvPr>
            <p:cNvSpPr>
              <a:spLocks/>
            </p:cNvSpPr>
            <p:nvPr/>
          </p:nvSpPr>
          <p:spPr bwMode="auto">
            <a:xfrm>
              <a:off x="-90487" y="1546225"/>
              <a:ext cx="100013" cy="423862"/>
            </a:xfrm>
            <a:custGeom>
              <a:avLst/>
              <a:gdLst>
                <a:gd name="T0" fmla="*/ 63 w 63"/>
                <a:gd name="T1" fmla="*/ 0 h 267"/>
                <a:gd name="T2" fmla="*/ 0 w 63"/>
                <a:gd name="T3" fmla="*/ 42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42"/>
                  </a:lnTo>
                  <a:lnTo>
                    <a:pt x="0" y="267"/>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5" name="Freeform 175">
              <a:extLst>
                <a:ext uri="{FF2B5EF4-FFF2-40B4-BE49-F238E27FC236}">
                  <a16:creationId xmlns:a16="http://schemas.microsoft.com/office/drawing/2014/main" id="{6A314930-8F17-0049-BDC4-A649CB0C039A}"/>
                </a:ext>
              </a:extLst>
            </p:cNvPr>
            <p:cNvSpPr>
              <a:spLocks/>
            </p:cNvSpPr>
            <p:nvPr/>
          </p:nvSpPr>
          <p:spPr bwMode="auto">
            <a:xfrm>
              <a:off x="-90487" y="1546225"/>
              <a:ext cx="100013" cy="423862"/>
            </a:xfrm>
            <a:custGeom>
              <a:avLst/>
              <a:gdLst>
                <a:gd name="T0" fmla="*/ 63 w 63"/>
                <a:gd name="T1" fmla="*/ 0 h 267"/>
                <a:gd name="T2" fmla="*/ 0 w 63"/>
                <a:gd name="T3" fmla="*/ 42 h 267"/>
                <a:gd name="T4" fmla="*/ 0 w 63"/>
                <a:gd name="T5" fmla="*/ 267 h 267"/>
                <a:gd name="T6" fmla="*/ 63 w 63"/>
                <a:gd name="T7" fmla="*/ 229 h 267"/>
                <a:gd name="T8" fmla="*/ 63 w 63"/>
                <a:gd name="T9" fmla="*/ 0 h 267"/>
              </a:gdLst>
              <a:ahLst/>
              <a:cxnLst>
                <a:cxn ang="0">
                  <a:pos x="T0" y="T1"/>
                </a:cxn>
                <a:cxn ang="0">
                  <a:pos x="T2" y="T3"/>
                </a:cxn>
                <a:cxn ang="0">
                  <a:pos x="T4" y="T5"/>
                </a:cxn>
                <a:cxn ang="0">
                  <a:pos x="T6" y="T7"/>
                </a:cxn>
                <a:cxn ang="0">
                  <a:pos x="T8" y="T9"/>
                </a:cxn>
              </a:cxnLst>
              <a:rect l="0" t="0" r="r" b="b"/>
              <a:pathLst>
                <a:path w="63" h="267">
                  <a:moveTo>
                    <a:pt x="63" y="0"/>
                  </a:moveTo>
                  <a:lnTo>
                    <a:pt x="0" y="42"/>
                  </a:lnTo>
                  <a:lnTo>
                    <a:pt x="0" y="267"/>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6" name="Rectangle 176">
              <a:extLst>
                <a:ext uri="{FF2B5EF4-FFF2-40B4-BE49-F238E27FC236}">
                  <a16:creationId xmlns:a16="http://schemas.microsoft.com/office/drawing/2014/main" id="{E84EE0B8-4C7C-2C4C-BD64-0658E92D3048}"/>
                </a:ext>
              </a:extLst>
            </p:cNvPr>
            <p:cNvSpPr>
              <a:spLocks noChangeArrowheads="1"/>
            </p:cNvSpPr>
            <p:nvPr/>
          </p:nvSpPr>
          <p:spPr bwMode="auto">
            <a:xfrm>
              <a:off x="9525" y="1546225"/>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7" name="Freeform 177">
              <a:extLst>
                <a:ext uri="{FF2B5EF4-FFF2-40B4-BE49-F238E27FC236}">
                  <a16:creationId xmlns:a16="http://schemas.microsoft.com/office/drawing/2014/main" id="{F880172B-CCA4-4C40-9F17-9EA717F8BC44}"/>
                </a:ext>
              </a:extLst>
            </p:cNvPr>
            <p:cNvSpPr>
              <a:spLocks/>
            </p:cNvSpPr>
            <p:nvPr/>
          </p:nvSpPr>
          <p:spPr bwMode="auto">
            <a:xfrm>
              <a:off x="-90487" y="2095500"/>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8" name="Freeform 178">
              <a:extLst>
                <a:ext uri="{FF2B5EF4-FFF2-40B4-BE49-F238E27FC236}">
                  <a16:creationId xmlns:a16="http://schemas.microsoft.com/office/drawing/2014/main" id="{F7EDD5DA-C507-F449-8F3F-2E1E549F2F02}"/>
                </a:ext>
              </a:extLst>
            </p:cNvPr>
            <p:cNvSpPr>
              <a:spLocks/>
            </p:cNvSpPr>
            <p:nvPr/>
          </p:nvSpPr>
          <p:spPr bwMode="auto">
            <a:xfrm>
              <a:off x="-90487" y="2095500"/>
              <a:ext cx="100013" cy="430212"/>
            </a:xfrm>
            <a:custGeom>
              <a:avLst/>
              <a:gdLst>
                <a:gd name="T0" fmla="*/ 63 w 63"/>
                <a:gd name="T1" fmla="*/ 0 h 271"/>
                <a:gd name="T2" fmla="*/ 0 w 63"/>
                <a:gd name="T3" fmla="*/ 41 h 271"/>
                <a:gd name="T4" fmla="*/ 0 w 63"/>
                <a:gd name="T5" fmla="*/ 271 h 271"/>
                <a:gd name="T6" fmla="*/ 63 w 63"/>
                <a:gd name="T7" fmla="*/ 229 h 271"/>
                <a:gd name="T8" fmla="*/ 63 w 63"/>
                <a:gd name="T9" fmla="*/ 0 h 271"/>
              </a:gdLst>
              <a:ahLst/>
              <a:cxnLst>
                <a:cxn ang="0">
                  <a:pos x="T0" y="T1"/>
                </a:cxn>
                <a:cxn ang="0">
                  <a:pos x="T2" y="T3"/>
                </a:cxn>
                <a:cxn ang="0">
                  <a:pos x="T4" y="T5"/>
                </a:cxn>
                <a:cxn ang="0">
                  <a:pos x="T6" y="T7"/>
                </a:cxn>
                <a:cxn ang="0">
                  <a:pos x="T8" y="T9"/>
                </a:cxn>
              </a:cxnLst>
              <a:rect l="0" t="0" r="r" b="b"/>
              <a:pathLst>
                <a:path w="63" h="271">
                  <a:moveTo>
                    <a:pt x="63" y="0"/>
                  </a:moveTo>
                  <a:lnTo>
                    <a:pt x="0" y="41"/>
                  </a:lnTo>
                  <a:lnTo>
                    <a:pt x="0" y="271"/>
                  </a:lnTo>
                  <a:lnTo>
                    <a:pt x="63" y="229"/>
                  </a:lnTo>
                  <a:lnTo>
                    <a:pt x="63"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89" name="Rectangle 179">
              <a:extLst>
                <a:ext uri="{FF2B5EF4-FFF2-40B4-BE49-F238E27FC236}">
                  <a16:creationId xmlns:a16="http://schemas.microsoft.com/office/drawing/2014/main" id="{829BEFF0-1D9A-474C-A0F2-C3B42F5A1948}"/>
                </a:ext>
              </a:extLst>
            </p:cNvPr>
            <p:cNvSpPr>
              <a:spLocks noChangeArrowheads="1"/>
            </p:cNvSpPr>
            <p:nvPr/>
          </p:nvSpPr>
          <p:spPr bwMode="auto">
            <a:xfrm>
              <a:off x="9525" y="209550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0" name="Freeform 180">
              <a:extLst>
                <a:ext uri="{FF2B5EF4-FFF2-40B4-BE49-F238E27FC236}">
                  <a16:creationId xmlns:a16="http://schemas.microsoft.com/office/drawing/2014/main" id="{8F488021-C97F-FB42-B719-30EFC7ADDCA3}"/>
                </a:ext>
              </a:extLst>
            </p:cNvPr>
            <p:cNvSpPr>
              <a:spLocks/>
            </p:cNvSpPr>
            <p:nvPr/>
          </p:nvSpPr>
          <p:spPr bwMode="auto">
            <a:xfrm>
              <a:off x="107950" y="1427163"/>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1" name="Freeform 181">
              <a:extLst>
                <a:ext uri="{FF2B5EF4-FFF2-40B4-BE49-F238E27FC236}">
                  <a16:creationId xmlns:a16="http://schemas.microsoft.com/office/drawing/2014/main" id="{EB492484-BD0B-2A4C-B7B7-7ADB9B605372}"/>
                </a:ext>
              </a:extLst>
            </p:cNvPr>
            <p:cNvSpPr>
              <a:spLocks/>
            </p:cNvSpPr>
            <p:nvPr/>
          </p:nvSpPr>
          <p:spPr bwMode="auto">
            <a:xfrm>
              <a:off x="107950" y="1427163"/>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2" name="Rectangle 182">
              <a:extLst>
                <a:ext uri="{FF2B5EF4-FFF2-40B4-BE49-F238E27FC236}">
                  <a16:creationId xmlns:a16="http://schemas.microsoft.com/office/drawing/2014/main" id="{425699D2-445E-9149-859C-1F3C948D4F7A}"/>
                </a:ext>
              </a:extLst>
            </p:cNvPr>
            <p:cNvSpPr>
              <a:spLocks noChangeArrowheads="1"/>
            </p:cNvSpPr>
            <p:nvPr/>
          </p:nvSpPr>
          <p:spPr bwMode="auto">
            <a:xfrm>
              <a:off x="214313" y="1427163"/>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3" name="Freeform 183">
              <a:extLst>
                <a:ext uri="{FF2B5EF4-FFF2-40B4-BE49-F238E27FC236}">
                  <a16:creationId xmlns:a16="http://schemas.microsoft.com/office/drawing/2014/main" id="{EB852EB7-6F47-AE45-B41E-59F574EB5254}"/>
                </a:ext>
              </a:extLst>
            </p:cNvPr>
            <p:cNvSpPr>
              <a:spLocks/>
            </p:cNvSpPr>
            <p:nvPr/>
          </p:nvSpPr>
          <p:spPr bwMode="auto">
            <a:xfrm>
              <a:off x="107950" y="1982788"/>
              <a:ext cx="106363" cy="423862"/>
            </a:xfrm>
            <a:custGeom>
              <a:avLst/>
              <a:gdLst>
                <a:gd name="T0" fmla="*/ 67 w 67"/>
                <a:gd name="T1" fmla="*/ 0 h 267"/>
                <a:gd name="T2" fmla="*/ 0 w 67"/>
                <a:gd name="T3" fmla="*/ 37 h 267"/>
                <a:gd name="T4" fmla="*/ 0 w 67"/>
                <a:gd name="T5" fmla="*/ 267 h 267"/>
                <a:gd name="T6" fmla="*/ 67 w 67"/>
                <a:gd name="T7" fmla="*/ 225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5"/>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4" name="Freeform 184">
              <a:extLst>
                <a:ext uri="{FF2B5EF4-FFF2-40B4-BE49-F238E27FC236}">
                  <a16:creationId xmlns:a16="http://schemas.microsoft.com/office/drawing/2014/main" id="{F8CCD72C-2C85-DF4B-B846-7E194FC8AEC6}"/>
                </a:ext>
              </a:extLst>
            </p:cNvPr>
            <p:cNvSpPr>
              <a:spLocks/>
            </p:cNvSpPr>
            <p:nvPr/>
          </p:nvSpPr>
          <p:spPr bwMode="auto">
            <a:xfrm>
              <a:off x="107950" y="1982788"/>
              <a:ext cx="106363" cy="423862"/>
            </a:xfrm>
            <a:custGeom>
              <a:avLst/>
              <a:gdLst>
                <a:gd name="T0" fmla="*/ 67 w 67"/>
                <a:gd name="T1" fmla="*/ 0 h 267"/>
                <a:gd name="T2" fmla="*/ 0 w 67"/>
                <a:gd name="T3" fmla="*/ 37 h 267"/>
                <a:gd name="T4" fmla="*/ 0 w 67"/>
                <a:gd name="T5" fmla="*/ 267 h 267"/>
                <a:gd name="T6" fmla="*/ 67 w 67"/>
                <a:gd name="T7" fmla="*/ 225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5"/>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5" name="Freeform 185">
              <a:extLst>
                <a:ext uri="{FF2B5EF4-FFF2-40B4-BE49-F238E27FC236}">
                  <a16:creationId xmlns:a16="http://schemas.microsoft.com/office/drawing/2014/main" id="{98EF2E1A-3DBA-004A-BD8F-AA8B4758BD67}"/>
                </a:ext>
              </a:extLst>
            </p:cNvPr>
            <p:cNvSpPr>
              <a:spLocks/>
            </p:cNvSpPr>
            <p:nvPr/>
          </p:nvSpPr>
          <p:spPr bwMode="auto">
            <a:xfrm>
              <a:off x="214313" y="1976438"/>
              <a:ext cx="39688" cy="363537"/>
            </a:xfrm>
            <a:custGeom>
              <a:avLst/>
              <a:gdLst>
                <a:gd name="T0" fmla="*/ 0 w 25"/>
                <a:gd name="T1" fmla="*/ 229 h 229"/>
                <a:gd name="T2" fmla="*/ 25 w 25"/>
                <a:gd name="T3" fmla="*/ 229 h 229"/>
                <a:gd name="T4" fmla="*/ 25 w 25"/>
                <a:gd name="T5" fmla="*/ 0 h 229"/>
                <a:gd name="T6" fmla="*/ 0 w 25"/>
                <a:gd name="T7" fmla="*/ 4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9"/>
                  </a:lnTo>
                  <a:lnTo>
                    <a:pt x="25" y="0"/>
                  </a:lnTo>
                  <a:lnTo>
                    <a:pt x="0" y="4"/>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6" name="Freeform 186">
              <a:extLst>
                <a:ext uri="{FF2B5EF4-FFF2-40B4-BE49-F238E27FC236}">
                  <a16:creationId xmlns:a16="http://schemas.microsoft.com/office/drawing/2014/main" id="{690CC20B-8A05-5E47-830F-ADE38F651FB1}"/>
                </a:ext>
              </a:extLst>
            </p:cNvPr>
            <p:cNvSpPr>
              <a:spLocks/>
            </p:cNvSpPr>
            <p:nvPr/>
          </p:nvSpPr>
          <p:spPr bwMode="auto">
            <a:xfrm>
              <a:off x="312738" y="1308100"/>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7" name="Freeform 187">
              <a:extLst>
                <a:ext uri="{FF2B5EF4-FFF2-40B4-BE49-F238E27FC236}">
                  <a16:creationId xmlns:a16="http://schemas.microsoft.com/office/drawing/2014/main" id="{CE11381E-E2C5-3E46-8705-F7ADE3121DD9}"/>
                </a:ext>
              </a:extLst>
            </p:cNvPr>
            <p:cNvSpPr>
              <a:spLocks/>
            </p:cNvSpPr>
            <p:nvPr/>
          </p:nvSpPr>
          <p:spPr bwMode="auto">
            <a:xfrm>
              <a:off x="312738" y="1308100"/>
              <a:ext cx="106363" cy="430212"/>
            </a:xfrm>
            <a:custGeom>
              <a:avLst/>
              <a:gdLst>
                <a:gd name="T0" fmla="*/ 67 w 67"/>
                <a:gd name="T1" fmla="*/ 0 h 271"/>
                <a:gd name="T2" fmla="*/ 0 w 67"/>
                <a:gd name="T3" fmla="*/ 41 h 271"/>
                <a:gd name="T4" fmla="*/ 0 w 67"/>
                <a:gd name="T5" fmla="*/ 271 h 271"/>
                <a:gd name="T6" fmla="*/ 67 w 67"/>
                <a:gd name="T7" fmla="*/ 229 h 271"/>
                <a:gd name="T8" fmla="*/ 67 w 67"/>
                <a:gd name="T9" fmla="*/ 0 h 271"/>
              </a:gdLst>
              <a:ahLst/>
              <a:cxnLst>
                <a:cxn ang="0">
                  <a:pos x="T0" y="T1"/>
                </a:cxn>
                <a:cxn ang="0">
                  <a:pos x="T2" y="T3"/>
                </a:cxn>
                <a:cxn ang="0">
                  <a:pos x="T4" y="T5"/>
                </a:cxn>
                <a:cxn ang="0">
                  <a:pos x="T6" y="T7"/>
                </a:cxn>
                <a:cxn ang="0">
                  <a:pos x="T8" y="T9"/>
                </a:cxn>
              </a:cxnLst>
              <a:rect l="0" t="0" r="r" b="b"/>
              <a:pathLst>
                <a:path w="67" h="271">
                  <a:moveTo>
                    <a:pt x="67" y="0"/>
                  </a:moveTo>
                  <a:lnTo>
                    <a:pt x="0" y="41"/>
                  </a:lnTo>
                  <a:lnTo>
                    <a:pt x="0" y="271"/>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8" name="Rectangle 188">
              <a:extLst>
                <a:ext uri="{FF2B5EF4-FFF2-40B4-BE49-F238E27FC236}">
                  <a16:creationId xmlns:a16="http://schemas.microsoft.com/office/drawing/2014/main" id="{0EE42CFC-AA1D-C942-B684-9FACB72B06D9}"/>
                </a:ext>
              </a:extLst>
            </p:cNvPr>
            <p:cNvSpPr>
              <a:spLocks noChangeArrowheads="1"/>
            </p:cNvSpPr>
            <p:nvPr/>
          </p:nvSpPr>
          <p:spPr bwMode="auto">
            <a:xfrm>
              <a:off x="419100" y="1308100"/>
              <a:ext cx="39688"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399" name="Freeform 189">
              <a:extLst>
                <a:ext uri="{FF2B5EF4-FFF2-40B4-BE49-F238E27FC236}">
                  <a16:creationId xmlns:a16="http://schemas.microsoft.com/office/drawing/2014/main" id="{983BBAC0-0659-984C-A8C0-F46EA0EAFCDA}"/>
                </a:ext>
              </a:extLst>
            </p:cNvPr>
            <p:cNvSpPr>
              <a:spLocks/>
            </p:cNvSpPr>
            <p:nvPr/>
          </p:nvSpPr>
          <p:spPr bwMode="auto">
            <a:xfrm>
              <a:off x="312738" y="1863725"/>
              <a:ext cx="106363" cy="423862"/>
            </a:xfrm>
            <a:custGeom>
              <a:avLst/>
              <a:gdLst>
                <a:gd name="T0" fmla="*/ 67 w 67"/>
                <a:gd name="T1" fmla="*/ 0 h 267"/>
                <a:gd name="T2" fmla="*/ 0 w 67"/>
                <a:gd name="T3" fmla="*/ 37 h 267"/>
                <a:gd name="T4" fmla="*/ 0 w 67"/>
                <a:gd name="T5" fmla="*/ 267 h 267"/>
                <a:gd name="T6" fmla="*/ 67 w 67"/>
                <a:gd name="T7" fmla="*/ 229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9"/>
                  </a:lnTo>
                  <a:lnTo>
                    <a:pt x="67"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0" name="Freeform 190">
              <a:extLst>
                <a:ext uri="{FF2B5EF4-FFF2-40B4-BE49-F238E27FC236}">
                  <a16:creationId xmlns:a16="http://schemas.microsoft.com/office/drawing/2014/main" id="{2F698311-4E01-8248-9010-35E30B1D0A94}"/>
                </a:ext>
              </a:extLst>
            </p:cNvPr>
            <p:cNvSpPr>
              <a:spLocks/>
            </p:cNvSpPr>
            <p:nvPr/>
          </p:nvSpPr>
          <p:spPr bwMode="auto">
            <a:xfrm>
              <a:off x="312738" y="1863725"/>
              <a:ext cx="106363" cy="423862"/>
            </a:xfrm>
            <a:custGeom>
              <a:avLst/>
              <a:gdLst>
                <a:gd name="T0" fmla="*/ 67 w 67"/>
                <a:gd name="T1" fmla="*/ 0 h 267"/>
                <a:gd name="T2" fmla="*/ 0 w 67"/>
                <a:gd name="T3" fmla="*/ 37 h 267"/>
                <a:gd name="T4" fmla="*/ 0 w 67"/>
                <a:gd name="T5" fmla="*/ 267 h 267"/>
                <a:gd name="T6" fmla="*/ 67 w 67"/>
                <a:gd name="T7" fmla="*/ 229 h 267"/>
                <a:gd name="T8" fmla="*/ 67 w 67"/>
                <a:gd name="T9" fmla="*/ 0 h 267"/>
              </a:gdLst>
              <a:ahLst/>
              <a:cxnLst>
                <a:cxn ang="0">
                  <a:pos x="T0" y="T1"/>
                </a:cxn>
                <a:cxn ang="0">
                  <a:pos x="T2" y="T3"/>
                </a:cxn>
                <a:cxn ang="0">
                  <a:pos x="T4" y="T5"/>
                </a:cxn>
                <a:cxn ang="0">
                  <a:pos x="T6" y="T7"/>
                </a:cxn>
                <a:cxn ang="0">
                  <a:pos x="T8" y="T9"/>
                </a:cxn>
              </a:cxnLst>
              <a:rect l="0" t="0" r="r" b="b"/>
              <a:pathLst>
                <a:path w="67" h="267">
                  <a:moveTo>
                    <a:pt x="67" y="0"/>
                  </a:moveTo>
                  <a:lnTo>
                    <a:pt x="0" y="37"/>
                  </a:lnTo>
                  <a:lnTo>
                    <a:pt x="0" y="267"/>
                  </a:lnTo>
                  <a:lnTo>
                    <a:pt x="67" y="229"/>
                  </a:lnTo>
                  <a:lnTo>
                    <a:pt x="6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1" name="Freeform 191">
              <a:extLst>
                <a:ext uri="{FF2B5EF4-FFF2-40B4-BE49-F238E27FC236}">
                  <a16:creationId xmlns:a16="http://schemas.microsoft.com/office/drawing/2014/main" id="{AA0271EF-F872-1D44-9AA9-20F3BA747760}"/>
                </a:ext>
              </a:extLst>
            </p:cNvPr>
            <p:cNvSpPr>
              <a:spLocks/>
            </p:cNvSpPr>
            <p:nvPr/>
          </p:nvSpPr>
          <p:spPr bwMode="auto">
            <a:xfrm>
              <a:off x="419100" y="1863725"/>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2" name="Freeform 192">
              <a:extLst>
                <a:ext uri="{FF2B5EF4-FFF2-40B4-BE49-F238E27FC236}">
                  <a16:creationId xmlns:a16="http://schemas.microsoft.com/office/drawing/2014/main" id="{22BA18D8-2639-174B-A1ED-3BED57CDDF98}"/>
                </a:ext>
              </a:extLst>
            </p:cNvPr>
            <p:cNvSpPr>
              <a:spLocks/>
            </p:cNvSpPr>
            <p:nvPr/>
          </p:nvSpPr>
          <p:spPr bwMode="auto">
            <a:xfrm>
              <a:off x="519113" y="1195388"/>
              <a:ext cx="104775" cy="423862"/>
            </a:xfrm>
            <a:custGeom>
              <a:avLst/>
              <a:gdLst>
                <a:gd name="T0" fmla="*/ 66 w 66"/>
                <a:gd name="T1" fmla="*/ 0 h 267"/>
                <a:gd name="T2" fmla="*/ 0 w 66"/>
                <a:gd name="T3" fmla="*/ 37 h 267"/>
                <a:gd name="T4" fmla="*/ 0 w 66"/>
                <a:gd name="T5" fmla="*/ 267 h 267"/>
                <a:gd name="T6" fmla="*/ 66 w 66"/>
                <a:gd name="T7" fmla="*/ 225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5"/>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3" name="Freeform 193">
              <a:extLst>
                <a:ext uri="{FF2B5EF4-FFF2-40B4-BE49-F238E27FC236}">
                  <a16:creationId xmlns:a16="http://schemas.microsoft.com/office/drawing/2014/main" id="{7F8467C0-11D6-4E42-9CFB-DEE4866211FE}"/>
                </a:ext>
              </a:extLst>
            </p:cNvPr>
            <p:cNvSpPr>
              <a:spLocks/>
            </p:cNvSpPr>
            <p:nvPr/>
          </p:nvSpPr>
          <p:spPr bwMode="auto">
            <a:xfrm>
              <a:off x="519113" y="1195388"/>
              <a:ext cx="104775" cy="423862"/>
            </a:xfrm>
            <a:custGeom>
              <a:avLst/>
              <a:gdLst>
                <a:gd name="T0" fmla="*/ 66 w 66"/>
                <a:gd name="T1" fmla="*/ 0 h 267"/>
                <a:gd name="T2" fmla="*/ 0 w 66"/>
                <a:gd name="T3" fmla="*/ 37 h 267"/>
                <a:gd name="T4" fmla="*/ 0 w 66"/>
                <a:gd name="T5" fmla="*/ 267 h 267"/>
                <a:gd name="T6" fmla="*/ 66 w 66"/>
                <a:gd name="T7" fmla="*/ 225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5"/>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4" name="Freeform 194">
              <a:extLst>
                <a:ext uri="{FF2B5EF4-FFF2-40B4-BE49-F238E27FC236}">
                  <a16:creationId xmlns:a16="http://schemas.microsoft.com/office/drawing/2014/main" id="{2EB51C4D-DAD4-F24C-A2F3-8A364419014B}"/>
                </a:ext>
              </a:extLst>
            </p:cNvPr>
            <p:cNvSpPr>
              <a:spLocks/>
            </p:cNvSpPr>
            <p:nvPr/>
          </p:nvSpPr>
          <p:spPr bwMode="auto">
            <a:xfrm>
              <a:off x="623888" y="1189038"/>
              <a:ext cx="39688" cy="363537"/>
            </a:xfrm>
            <a:custGeom>
              <a:avLst/>
              <a:gdLst>
                <a:gd name="T0" fmla="*/ 0 w 25"/>
                <a:gd name="T1" fmla="*/ 229 h 229"/>
                <a:gd name="T2" fmla="*/ 25 w 25"/>
                <a:gd name="T3" fmla="*/ 229 h 229"/>
                <a:gd name="T4" fmla="*/ 25 w 25"/>
                <a:gd name="T5" fmla="*/ 0 h 229"/>
                <a:gd name="T6" fmla="*/ 0 w 25"/>
                <a:gd name="T7" fmla="*/ 4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9"/>
                  </a:lnTo>
                  <a:lnTo>
                    <a:pt x="25" y="0"/>
                  </a:lnTo>
                  <a:lnTo>
                    <a:pt x="0" y="4"/>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5" name="Freeform 195">
              <a:extLst>
                <a:ext uri="{FF2B5EF4-FFF2-40B4-BE49-F238E27FC236}">
                  <a16:creationId xmlns:a16="http://schemas.microsoft.com/office/drawing/2014/main" id="{114DC4E9-1E02-8347-9F6F-B2C859FE18ED}"/>
                </a:ext>
              </a:extLst>
            </p:cNvPr>
            <p:cNvSpPr>
              <a:spLocks/>
            </p:cNvSpPr>
            <p:nvPr/>
          </p:nvSpPr>
          <p:spPr bwMode="auto">
            <a:xfrm>
              <a:off x="519113" y="1744663"/>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6" name="Freeform 196">
              <a:extLst>
                <a:ext uri="{FF2B5EF4-FFF2-40B4-BE49-F238E27FC236}">
                  <a16:creationId xmlns:a16="http://schemas.microsoft.com/office/drawing/2014/main" id="{CE76E3D2-C28C-864D-9ACB-09ABCACBB4DB}"/>
                </a:ext>
              </a:extLst>
            </p:cNvPr>
            <p:cNvSpPr>
              <a:spLocks/>
            </p:cNvSpPr>
            <p:nvPr/>
          </p:nvSpPr>
          <p:spPr bwMode="auto">
            <a:xfrm>
              <a:off x="519113" y="1744663"/>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7" name="Freeform 197">
              <a:extLst>
                <a:ext uri="{FF2B5EF4-FFF2-40B4-BE49-F238E27FC236}">
                  <a16:creationId xmlns:a16="http://schemas.microsoft.com/office/drawing/2014/main" id="{B6CF312C-144D-E049-B920-47BFD95F7BAE}"/>
                </a:ext>
              </a:extLst>
            </p:cNvPr>
            <p:cNvSpPr>
              <a:spLocks/>
            </p:cNvSpPr>
            <p:nvPr/>
          </p:nvSpPr>
          <p:spPr bwMode="auto">
            <a:xfrm>
              <a:off x="623888" y="1744663"/>
              <a:ext cx="39688" cy="363537"/>
            </a:xfrm>
            <a:custGeom>
              <a:avLst/>
              <a:gdLst>
                <a:gd name="T0" fmla="*/ 0 w 25"/>
                <a:gd name="T1" fmla="*/ 229 h 229"/>
                <a:gd name="T2" fmla="*/ 25 w 25"/>
                <a:gd name="T3" fmla="*/ 225 h 229"/>
                <a:gd name="T4" fmla="*/ 25 w 25"/>
                <a:gd name="T5" fmla="*/ 0 h 229"/>
                <a:gd name="T6" fmla="*/ 0 w 25"/>
                <a:gd name="T7" fmla="*/ 0 h 229"/>
                <a:gd name="T8" fmla="*/ 0 w 25"/>
                <a:gd name="T9" fmla="*/ 229 h 229"/>
              </a:gdLst>
              <a:ahLst/>
              <a:cxnLst>
                <a:cxn ang="0">
                  <a:pos x="T0" y="T1"/>
                </a:cxn>
                <a:cxn ang="0">
                  <a:pos x="T2" y="T3"/>
                </a:cxn>
                <a:cxn ang="0">
                  <a:pos x="T4" y="T5"/>
                </a:cxn>
                <a:cxn ang="0">
                  <a:pos x="T6" y="T7"/>
                </a:cxn>
                <a:cxn ang="0">
                  <a:pos x="T8" y="T9"/>
                </a:cxn>
              </a:cxnLst>
              <a:rect l="0" t="0" r="r" b="b"/>
              <a:pathLst>
                <a:path w="25" h="229">
                  <a:moveTo>
                    <a:pt x="0" y="229"/>
                  </a:moveTo>
                  <a:lnTo>
                    <a:pt x="25" y="225"/>
                  </a:lnTo>
                  <a:lnTo>
                    <a:pt x="25"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8" name="Freeform 198">
              <a:extLst>
                <a:ext uri="{FF2B5EF4-FFF2-40B4-BE49-F238E27FC236}">
                  <a16:creationId xmlns:a16="http://schemas.microsoft.com/office/drawing/2014/main" id="{20D3D47B-B4D6-0044-9186-72FBBED1EE0D}"/>
                </a:ext>
              </a:extLst>
            </p:cNvPr>
            <p:cNvSpPr>
              <a:spLocks/>
            </p:cNvSpPr>
            <p:nvPr/>
          </p:nvSpPr>
          <p:spPr bwMode="auto">
            <a:xfrm>
              <a:off x="723900" y="1076325"/>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09" name="Freeform 199">
              <a:extLst>
                <a:ext uri="{FF2B5EF4-FFF2-40B4-BE49-F238E27FC236}">
                  <a16:creationId xmlns:a16="http://schemas.microsoft.com/office/drawing/2014/main" id="{464F6EAB-4DBC-4C42-953E-12C9DB158ED4}"/>
                </a:ext>
              </a:extLst>
            </p:cNvPr>
            <p:cNvSpPr>
              <a:spLocks/>
            </p:cNvSpPr>
            <p:nvPr/>
          </p:nvSpPr>
          <p:spPr bwMode="auto">
            <a:xfrm>
              <a:off x="723900" y="1076325"/>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0" name="Freeform 200">
              <a:extLst>
                <a:ext uri="{FF2B5EF4-FFF2-40B4-BE49-F238E27FC236}">
                  <a16:creationId xmlns:a16="http://schemas.microsoft.com/office/drawing/2014/main" id="{7975E638-5F34-1D49-B0A9-2E7235A86AB6}"/>
                </a:ext>
              </a:extLst>
            </p:cNvPr>
            <p:cNvSpPr>
              <a:spLocks/>
            </p:cNvSpPr>
            <p:nvPr/>
          </p:nvSpPr>
          <p:spPr bwMode="auto">
            <a:xfrm>
              <a:off x="828675" y="1076325"/>
              <a:ext cx="41275" cy="363537"/>
            </a:xfrm>
            <a:custGeom>
              <a:avLst/>
              <a:gdLst>
                <a:gd name="T0" fmla="*/ 0 w 26"/>
                <a:gd name="T1" fmla="*/ 229 h 229"/>
                <a:gd name="T2" fmla="*/ 26 w 26"/>
                <a:gd name="T3" fmla="*/ 225 h 229"/>
                <a:gd name="T4" fmla="*/ 26 w 26"/>
                <a:gd name="T5" fmla="*/ 0 h 229"/>
                <a:gd name="T6" fmla="*/ 0 w 26"/>
                <a:gd name="T7" fmla="*/ 0 h 229"/>
                <a:gd name="T8" fmla="*/ 0 w 26"/>
                <a:gd name="T9" fmla="*/ 229 h 229"/>
              </a:gdLst>
              <a:ahLst/>
              <a:cxnLst>
                <a:cxn ang="0">
                  <a:pos x="T0" y="T1"/>
                </a:cxn>
                <a:cxn ang="0">
                  <a:pos x="T2" y="T3"/>
                </a:cxn>
                <a:cxn ang="0">
                  <a:pos x="T4" y="T5"/>
                </a:cxn>
                <a:cxn ang="0">
                  <a:pos x="T6" y="T7"/>
                </a:cxn>
                <a:cxn ang="0">
                  <a:pos x="T8" y="T9"/>
                </a:cxn>
              </a:cxnLst>
              <a:rect l="0" t="0" r="r" b="b"/>
              <a:pathLst>
                <a:path w="26" h="229">
                  <a:moveTo>
                    <a:pt x="0" y="229"/>
                  </a:moveTo>
                  <a:lnTo>
                    <a:pt x="26" y="225"/>
                  </a:lnTo>
                  <a:lnTo>
                    <a:pt x="26" y="0"/>
                  </a:lnTo>
                  <a:lnTo>
                    <a:pt x="0" y="0"/>
                  </a:lnTo>
                  <a:lnTo>
                    <a:pt x="0" y="229"/>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1" name="Freeform 201">
              <a:extLst>
                <a:ext uri="{FF2B5EF4-FFF2-40B4-BE49-F238E27FC236}">
                  <a16:creationId xmlns:a16="http://schemas.microsoft.com/office/drawing/2014/main" id="{8CB2300E-255C-A24A-8FC0-DB988AB7A7C1}"/>
                </a:ext>
              </a:extLst>
            </p:cNvPr>
            <p:cNvSpPr>
              <a:spLocks/>
            </p:cNvSpPr>
            <p:nvPr/>
          </p:nvSpPr>
          <p:spPr bwMode="auto">
            <a:xfrm>
              <a:off x="723900" y="1625600"/>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2" name="Freeform 202">
              <a:extLst>
                <a:ext uri="{FF2B5EF4-FFF2-40B4-BE49-F238E27FC236}">
                  <a16:creationId xmlns:a16="http://schemas.microsoft.com/office/drawing/2014/main" id="{CC5AD73F-89F9-714D-B002-1C38384FADDD}"/>
                </a:ext>
              </a:extLst>
            </p:cNvPr>
            <p:cNvSpPr>
              <a:spLocks/>
            </p:cNvSpPr>
            <p:nvPr/>
          </p:nvSpPr>
          <p:spPr bwMode="auto">
            <a:xfrm>
              <a:off x="723900" y="1625600"/>
              <a:ext cx="104775" cy="423862"/>
            </a:xfrm>
            <a:custGeom>
              <a:avLst/>
              <a:gdLst>
                <a:gd name="T0" fmla="*/ 66 w 66"/>
                <a:gd name="T1" fmla="*/ 0 h 267"/>
                <a:gd name="T2" fmla="*/ 0 w 66"/>
                <a:gd name="T3" fmla="*/ 37 h 267"/>
                <a:gd name="T4" fmla="*/ 0 w 66"/>
                <a:gd name="T5" fmla="*/ 267 h 267"/>
                <a:gd name="T6" fmla="*/ 66 w 66"/>
                <a:gd name="T7" fmla="*/ 229 h 267"/>
                <a:gd name="T8" fmla="*/ 66 w 66"/>
                <a:gd name="T9" fmla="*/ 0 h 267"/>
              </a:gdLst>
              <a:ahLst/>
              <a:cxnLst>
                <a:cxn ang="0">
                  <a:pos x="T0" y="T1"/>
                </a:cxn>
                <a:cxn ang="0">
                  <a:pos x="T2" y="T3"/>
                </a:cxn>
                <a:cxn ang="0">
                  <a:pos x="T4" y="T5"/>
                </a:cxn>
                <a:cxn ang="0">
                  <a:pos x="T6" y="T7"/>
                </a:cxn>
                <a:cxn ang="0">
                  <a:pos x="T8" y="T9"/>
                </a:cxn>
              </a:cxnLst>
              <a:rect l="0" t="0" r="r" b="b"/>
              <a:pathLst>
                <a:path w="66" h="267">
                  <a:moveTo>
                    <a:pt x="66" y="0"/>
                  </a:moveTo>
                  <a:lnTo>
                    <a:pt x="0" y="37"/>
                  </a:lnTo>
                  <a:lnTo>
                    <a:pt x="0" y="267"/>
                  </a:lnTo>
                  <a:lnTo>
                    <a:pt x="66" y="229"/>
                  </a:lnTo>
                  <a:lnTo>
                    <a:pt x="6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3" name="Rectangle 203">
              <a:extLst>
                <a:ext uri="{FF2B5EF4-FFF2-40B4-BE49-F238E27FC236}">
                  <a16:creationId xmlns:a16="http://schemas.microsoft.com/office/drawing/2014/main" id="{C9D18D48-B09B-714F-B4DF-3BDE7A34F9E4}"/>
                </a:ext>
              </a:extLst>
            </p:cNvPr>
            <p:cNvSpPr>
              <a:spLocks noChangeArrowheads="1"/>
            </p:cNvSpPr>
            <p:nvPr/>
          </p:nvSpPr>
          <p:spPr bwMode="auto">
            <a:xfrm>
              <a:off x="828675" y="1625600"/>
              <a:ext cx="41275" cy="363537"/>
            </a:xfrm>
            <a:prstGeom prst="rect">
              <a:avLst/>
            </a:prstGeom>
            <a:solidFill>
              <a:sysClr val="window" lastClr="FFFFFF">
                <a:lumMod val="65000"/>
              </a:sys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grpSp>
        <p:nvGrpSpPr>
          <p:cNvPr id="1414" name="Group 1413">
            <a:extLst>
              <a:ext uri="{FF2B5EF4-FFF2-40B4-BE49-F238E27FC236}">
                <a16:creationId xmlns:a16="http://schemas.microsoft.com/office/drawing/2014/main" id="{2F7BB49D-6507-2C4A-A86D-E8B2F6FDB20D}"/>
              </a:ext>
            </a:extLst>
          </p:cNvPr>
          <p:cNvGrpSpPr/>
          <p:nvPr/>
        </p:nvGrpSpPr>
        <p:grpSpPr>
          <a:xfrm>
            <a:off x="3648512" y="1921742"/>
            <a:ext cx="1125032" cy="2665201"/>
            <a:chOff x="2327310" y="706444"/>
            <a:chExt cx="860439" cy="2038357"/>
          </a:xfrm>
        </p:grpSpPr>
        <p:sp>
          <p:nvSpPr>
            <p:cNvPr id="1415" name="Freeform 81">
              <a:extLst>
                <a:ext uri="{FF2B5EF4-FFF2-40B4-BE49-F238E27FC236}">
                  <a16:creationId xmlns:a16="http://schemas.microsoft.com/office/drawing/2014/main" id="{655F0B62-13AC-4142-8334-5B861B6C669C}"/>
                </a:ext>
              </a:extLst>
            </p:cNvPr>
            <p:cNvSpPr>
              <a:spLocks/>
            </p:cNvSpPr>
            <p:nvPr/>
          </p:nvSpPr>
          <p:spPr bwMode="auto">
            <a:xfrm>
              <a:off x="2327310" y="2066936"/>
              <a:ext cx="860437" cy="508001"/>
            </a:xfrm>
            <a:custGeom>
              <a:avLst/>
              <a:gdLst>
                <a:gd name="T0" fmla="*/ 0 w 542"/>
                <a:gd name="T1" fmla="*/ 152 h 320"/>
                <a:gd name="T2" fmla="*/ 249 w 542"/>
                <a:gd name="T3" fmla="*/ 0 h 320"/>
                <a:gd name="T4" fmla="*/ 542 w 542"/>
                <a:gd name="T5" fmla="*/ 172 h 320"/>
                <a:gd name="T6" fmla="*/ 291 w 542"/>
                <a:gd name="T7" fmla="*/ 320 h 320"/>
                <a:gd name="T8" fmla="*/ 0 w 542"/>
                <a:gd name="T9" fmla="*/ 152 h 320"/>
              </a:gdLst>
              <a:ahLst/>
              <a:cxnLst>
                <a:cxn ang="0">
                  <a:pos x="T0" y="T1"/>
                </a:cxn>
                <a:cxn ang="0">
                  <a:pos x="T2" y="T3"/>
                </a:cxn>
                <a:cxn ang="0">
                  <a:pos x="T4" y="T5"/>
                </a:cxn>
                <a:cxn ang="0">
                  <a:pos x="T6" y="T7"/>
                </a:cxn>
                <a:cxn ang="0">
                  <a:pos x="T8" y="T9"/>
                </a:cxn>
              </a:cxnLst>
              <a:rect l="0" t="0" r="r" b="b"/>
              <a:pathLst>
                <a:path w="542" h="320">
                  <a:moveTo>
                    <a:pt x="0" y="152"/>
                  </a:moveTo>
                  <a:lnTo>
                    <a:pt x="249" y="0"/>
                  </a:lnTo>
                  <a:lnTo>
                    <a:pt x="542" y="172"/>
                  </a:lnTo>
                  <a:lnTo>
                    <a:pt x="291" y="320"/>
                  </a:lnTo>
                  <a:lnTo>
                    <a:pt x="0" y="152"/>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6" name="Freeform 82">
              <a:extLst>
                <a:ext uri="{FF2B5EF4-FFF2-40B4-BE49-F238E27FC236}">
                  <a16:creationId xmlns:a16="http://schemas.microsoft.com/office/drawing/2014/main" id="{EFF4CEE5-B6F4-3947-BFCA-D6182C54F32B}"/>
                </a:ext>
              </a:extLst>
            </p:cNvPr>
            <p:cNvSpPr>
              <a:spLocks/>
            </p:cNvSpPr>
            <p:nvPr/>
          </p:nvSpPr>
          <p:spPr bwMode="auto">
            <a:xfrm>
              <a:off x="2381286" y="908057"/>
              <a:ext cx="407995" cy="1625605"/>
            </a:xfrm>
            <a:custGeom>
              <a:avLst/>
              <a:gdLst>
                <a:gd name="T0" fmla="*/ 2 w 257"/>
                <a:gd name="T1" fmla="*/ 882 h 1024"/>
                <a:gd name="T2" fmla="*/ 257 w 257"/>
                <a:gd name="T3" fmla="*/ 1024 h 1024"/>
                <a:gd name="T4" fmla="*/ 255 w 257"/>
                <a:gd name="T5" fmla="*/ 146 h 1024"/>
                <a:gd name="T6" fmla="*/ 0 w 257"/>
                <a:gd name="T7" fmla="*/ 0 h 1024"/>
                <a:gd name="T8" fmla="*/ 2 w 257"/>
                <a:gd name="T9" fmla="*/ 882 h 1024"/>
              </a:gdLst>
              <a:ahLst/>
              <a:cxnLst>
                <a:cxn ang="0">
                  <a:pos x="T0" y="T1"/>
                </a:cxn>
                <a:cxn ang="0">
                  <a:pos x="T2" y="T3"/>
                </a:cxn>
                <a:cxn ang="0">
                  <a:pos x="T4" y="T5"/>
                </a:cxn>
                <a:cxn ang="0">
                  <a:pos x="T6" y="T7"/>
                </a:cxn>
                <a:cxn ang="0">
                  <a:pos x="T8" y="T9"/>
                </a:cxn>
              </a:cxnLst>
              <a:rect l="0" t="0" r="r" b="b"/>
              <a:pathLst>
                <a:path w="257" h="1024">
                  <a:moveTo>
                    <a:pt x="2" y="882"/>
                  </a:moveTo>
                  <a:lnTo>
                    <a:pt x="257" y="1024"/>
                  </a:lnTo>
                  <a:lnTo>
                    <a:pt x="255" y="146"/>
                  </a:lnTo>
                  <a:lnTo>
                    <a:pt x="0" y="0"/>
                  </a:lnTo>
                  <a:lnTo>
                    <a:pt x="2" y="882"/>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7" name="Freeform 83">
              <a:extLst>
                <a:ext uri="{FF2B5EF4-FFF2-40B4-BE49-F238E27FC236}">
                  <a16:creationId xmlns:a16="http://schemas.microsoft.com/office/drawing/2014/main" id="{80243273-B141-CC46-B5EF-7C5C918DCB80}"/>
                </a:ext>
              </a:extLst>
            </p:cNvPr>
            <p:cNvSpPr>
              <a:spLocks/>
            </p:cNvSpPr>
            <p:nvPr/>
          </p:nvSpPr>
          <p:spPr bwMode="auto">
            <a:xfrm>
              <a:off x="2786104" y="942982"/>
              <a:ext cx="341319" cy="1590681"/>
            </a:xfrm>
            <a:custGeom>
              <a:avLst/>
              <a:gdLst>
                <a:gd name="T0" fmla="*/ 0 w 215"/>
                <a:gd name="T1" fmla="*/ 124 h 1002"/>
                <a:gd name="T2" fmla="*/ 215 w 215"/>
                <a:gd name="T3" fmla="*/ 0 h 1002"/>
                <a:gd name="T4" fmla="*/ 215 w 215"/>
                <a:gd name="T5" fmla="*/ 880 h 1002"/>
                <a:gd name="T6" fmla="*/ 2 w 215"/>
                <a:gd name="T7" fmla="*/ 1002 h 1002"/>
                <a:gd name="T8" fmla="*/ 0 w 215"/>
                <a:gd name="T9" fmla="*/ 124 h 1002"/>
              </a:gdLst>
              <a:ahLst/>
              <a:cxnLst>
                <a:cxn ang="0">
                  <a:pos x="T0" y="T1"/>
                </a:cxn>
                <a:cxn ang="0">
                  <a:pos x="T2" y="T3"/>
                </a:cxn>
                <a:cxn ang="0">
                  <a:pos x="T4" y="T5"/>
                </a:cxn>
                <a:cxn ang="0">
                  <a:pos x="T6" y="T7"/>
                </a:cxn>
                <a:cxn ang="0">
                  <a:pos x="T8" y="T9"/>
                </a:cxn>
              </a:cxnLst>
              <a:rect l="0" t="0" r="r" b="b"/>
              <a:pathLst>
                <a:path w="215" h="1002">
                  <a:moveTo>
                    <a:pt x="0" y="124"/>
                  </a:moveTo>
                  <a:lnTo>
                    <a:pt x="215" y="0"/>
                  </a:lnTo>
                  <a:lnTo>
                    <a:pt x="215" y="880"/>
                  </a:lnTo>
                  <a:lnTo>
                    <a:pt x="2" y="1002"/>
                  </a:lnTo>
                  <a:lnTo>
                    <a:pt x="0" y="124"/>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8" name="Freeform 84">
              <a:extLst>
                <a:ext uri="{FF2B5EF4-FFF2-40B4-BE49-F238E27FC236}">
                  <a16:creationId xmlns:a16="http://schemas.microsoft.com/office/drawing/2014/main" id="{D7EDD6DF-ECAD-E34A-B6B8-6C541A6E788D}"/>
                </a:ext>
              </a:extLst>
            </p:cNvPr>
            <p:cNvSpPr>
              <a:spLocks/>
            </p:cNvSpPr>
            <p:nvPr/>
          </p:nvSpPr>
          <p:spPr bwMode="auto">
            <a:xfrm>
              <a:off x="2327310" y="2308237"/>
              <a:ext cx="461971" cy="436564"/>
            </a:xfrm>
            <a:custGeom>
              <a:avLst/>
              <a:gdLst>
                <a:gd name="T0" fmla="*/ 0 w 291"/>
                <a:gd name="T1" fmla="*/ 111 h 275"/>
                <a:gd name="T2" fmla="*/ 291 w 291"/>
                <a:gd name="T3" fmla="*/ 275 h 275"/>
                <a:gd name="T4" fmla="*/ 291 w 291"/>
                <a:gd name="T5" fmla="*/ 168 h 275"/>
                <a:gd name="T6" fmla="*/ 0 w 291"/>
                <a:gd name="T7" fmla="*/ 0 h 275"/>
                <a:gd name="T8" fmla="*/ 0 w 291"/>
                <a:gd name="T9" fmla="*/ 111 h 275"/>
              </a:gdLst>
              <a:ahLst/>
              <a:cxnLst>
                <a:cxn ang="0">
                  <a:pos x="T0" y="T1"/>
                </a:cxn>
                <a:cxn ang="0">
                  <a:pos x="T2" y="T3"/>
                </a:cxn>
                <a:cxn ang="0">
                  <a:pos x="T4" y="T5"/>
                </a:cxn>
                <a:cxn ang="0">
                  <a:pos x="T6" y="T7"/>
                </a:cxn>
                <a:cxn ang="0">
                  <a:pos x="T8" y="T9"/>
                </a:cxn>
              </a:cxnLst>
              <a:rect l="0" t="0" r="r" b="b"/>
              <a:pathLst>
                <a:path w="291" h="275">
                  <a:moveTo>
                    <a:pt x="0" y="111"/>
                  </a:moveTo>
                  <a:lnTo>
                    <a:pt x="291" y="275"/>
                  </a:lnTo>
                  <a:lnTo>
                    <a:pt x="291" y="168"/>
                  </a:lnTo>
                  <a:lnTo>
                    <a:pt x="0" y="0"/>
                  </a:lnTo>
                  <a:lnTo>
                    <a:pt x="0" y="111"/>
                  </a:lnTo>
                  <a:close/>
                </a:path>
              </a:pathLst>
            </a:custGeom>
            <a:solidFill>
              <a:sysClr val="window" lastClr="FFFFFF">
                <a:lumMod val="9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19" name="Freeform 85">
              <a:extLst>
                <a:ext uri="{FF2B5EF4-FFF2-40B4-BE49-F238E27FC236}">
                  <a16:creationId xmlns:a16="http://schemas.microsoft.com/office/drawing/2014/main" id="{2D95F6F6-49BB-1047-B71E-D02D9254C7A0}"/>
                </a:ext>
              </a:extLst>
            </p:cNvPr>
            <p:cNvSpPr>
              <a:spLocks/>
            </p:cNvSpPr>
            <p:nvPr/>
          </p:nvSpPr>
          <p:spPr bwMode="auto">
            <a:xfrm>
              <a:off x="2789281" y="2339986"/>
              <a:ext cx="398468" cy="404815"/>
            </a:xfrm>
            <a:custGeom>
              <a:avLst/>
              <a:gdLst>
                <a:gd name="T0" fmla="*/ 0 w 251"/>
                <a:gd name="T1" fmla="*/ 148 h 255"/>
                <a:gd name="T2" fmla="*/ 251 w 251"/>
                <a:gd name="T3" fmla="*/ 0 h 255"/>
                <a:gd name="T4" fmla="*/ 251 w 251"/>
                <a:gd name="T5" fmla="*/ 111 h 255"/>
                <a:gd name="T6" fmla="*/ 0 w 251"/>
                <a:gd name="T7" fmla="*/ 255 h 255"/>
                <a:gd name="T8" fmla="*/ 0 w 251"/>
                <a:gd name="T9" fmla="*/ 148 h 255"/>
              </a:gdLst>
              <a:ahLst/>
              <a:cxnLst>
                <a:cxn ang="0">
                  <a:pos x="T0" y="T1"/>
                </a:cxn>
                <a:cxn ang="0">
                  <a:pos x="T2" y="T3"/>
                </a:cxn>
                <a:cxn ang="0">
                  <a:pos x="T4" y="T5"/>
                </a:cxn>
                <a:cxn ang="0">
                  <a:pos x="T6" y="T7"/>
                </a:cxn>
                <a:cxn ang="0">
                  <a:pos x="T8" y="T9"/>
                </a:cxn>
              </a:cxnLst>
              <a:rect l="0" t="0" r="r" b="b"/>
              <a:pathLst>
                <a:path w="251" h="255">
                  <a:moveTo>
                    <a:pt x="0" y="148"/>
                  </a:moveTo>
                  <a:lnTo>
                    <a:pt x="251" y="0"/>
                  </a:lnTo>
                  <a:lnTo>
                    <a:pt x="251" y="111"/>
                  </a:lnTo>
                  <a:lnTo>
                    <a:pt x="0" y="255"/>
                  </a:lnTo>
                  <a:lnTo>
                    <a:pt x="0" y="148"/>
                  </a:lnTo>
                  <a:close/>
                </a:path>
              </a:pathLst>
            </a:custGeom>
            <a:solidFill>
              <a:sysClr val="window" lastClr="FFFFFF">
                <a:lumMod val="8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0" name="Freeform 86">
              <a:extLst>
                <a:ext uri="{FF2B5EF4-FFF2-40B4-BE49-F238E27FC236}">
                  <a16:creationId xmlns:a16="http://schemas.microsoft.com/office/drawing/2014/main" id="{DCD95FF2-57A6-134F-B0ED-8570FD7E48FC}"/>
                </a:ext>
              </a:extLst>
            </p:cNvPr>
            <p:cNvSpPr>
              <a:spLocks/>
            </p:cNvSpPr>
            <p:nvPr/>
          </p:nvSpPr>
          <p:spPr bwMode="auto">
            <a:xfrm>
              <a:off x="2381286" y="706444"/>
              <a:ext cx="746137" cy="433390"/>
            </a:xfrm>
            <a:custGeom>
              <a:avLst/>
              <a:gdLst>
                <a:gd name="T0" fmla="*/ 0 w 470"/>
                <a:gd name="T1" fmla="*/ 127 h 273"/>
                <a:gd name="T2" fmla="*/ 219 w 470"/>
                <a:gd name="T3" fmla="*/ 0 h 273"/>
                <a:gd name="T4" fmla="*/ 470 w 470"/>
                <a:gd name="T5" fmla="*/ 149 h 273"/>
                <a:gd name="T6" fmla="*/ 255 w 470"/>
                <a:gd name="T7" fmla="*/ 273 h 273"/>
                <a:gd name="T8" fmla="*/ 13 w 470"/>
                <a:gd name="T9" fmla="*/ 133 h 273"/>
                <a:gd name="T10" fmla="*/ 0 w 470"/>
                <a:gd name="T11" fmla="*/ 127 h 273"/>
              </a:gdLst>
              <a:ahLst/>
              <a:cxnLst>
                <a:cxn ang="0">
                  <a:pos x="T0" y="T1"/>
                </a:cxn>
                <a:cxn ang="0">
                  <a:pos x="T2" y="T3"/>
                </a:cxn>
                <a:cxn ang="0">
                  <a:pos x="T4" y="T5"/>
                </a:cxn>
                <a:cxn ang="0">
                  <a:pos x="T6" y="T7"/>
                </a:cxn>
                <a:cxn ang="0">
                  <a:pos x="T8" y="T9"/>
                </a:cxn>
                <a:cxn ang="0">
                  <a:pos x="T10" y="T11"/>
                </a:cxn>
              </a:cxnLst>
              <a:rect l="0" t="0" r="r" b="b"/>
              <a:pathLst>
                <a:path w="470" h="273">
                  <a:moveTo>
                    <a:pt x="0" y="127"/>
                  </a:moveTo>
                  <a:lnTo>
                    <a:pt x="219" y="0"/>
                  </a:lnTo>
                  <a:lnTo>
                    <a:pt x="470" y="149"/>
                  </a:lnTo>
                  <a:lnTo>
                    <a:pt x="255" y="273"/>
                  </a:lnTo>
                  <a:lnTo>
                    <a:pt x="13" y="133"/>
                  </a:lnTo>
                  <a:lnTo>
                    <a:pt x="0" y="127"/>
                  </a:lnTo>
                  <a:close/>
                </a:path>
              </a:pathLst>
            </a:custGeom>
            <a:solidFill>
              <a:sysClr val="window" lastClr="FFFFFF">
                <a:lumMod val="7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1" name="Freeform 87">
              <a:extLst>
                <a:ext uri="{FF2B5EF4-FFF2-40B4-BE49-F238E27FC236}">
                  <a16:creationId xmlns:a16="http://schemas.microsoft.com/office/drawing/2014/main" id="{DE57F7E1-1546-9240-ABDE-883EB49258C7}"/>
                </a:ext>
              </a:extLst>
            </p:cNvPr>
            <p:cNvSpPr>
              <a:spLocks/>
            </p:cNvSpPr>
            <p:nvPr/>
          </p:nvSpPr>
          <p:spPr bwMode="auto">
            <a:xfrm>
              <a:off x="2416211" y="977907"/>
              <a:ext cx="77789" cy="236539"/>
            </a:xfrm>
            <a:custGeom>
              <a:avLst/>
              <a:gdLst>
                <a:gd name="T0" fmla="*/ 49 w 49"/>
                <a:gd name="T1" fmla="*/ 149 h 149"/>
                <a:gd name="T2" fmla="*/ 0 w 49"/>
                <a:gd name="T3" fmla="*/ 122 h 149"/>
                <a:gd name="T4" fmla="*/ 0 w 49"/>
                <a:gd name="T5" fmla="*/ 0 h 149"/>
                <a:gd name="T6" fmla="*/ 49 w 49"/>
                <a:gd name="T7" fmla="*/ 29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9"/>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2" name="Freeform 88">
              <a:extLst>
                <a:ext uri="{FF2B5EF4-FFF2-40B4-BE49-F238E27FC236}">
                  <a16:creationId xmlns:a16="http://schemas.microsoft.com/office/drawing/2014/main" id="{3B16921F-8ADB-6F40-96D8-0335B176BA67}"/>
                </a:ext>
              </a:extLst>
            </p:cNvPr>
            <p:cNvSpPr>
              <a:spLocks/>
            </p:cNvSpPr>
            <p:nvPr/>
          </p:nvSpPr>
          <p:spPr bwMode="auto">
            <a:xfrm>
              <a:off x="2416211" y="977907"/>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3" name="Freeform 89">
              <a:extLst>
                <a:ext uri="{FF2B5EF4-FFF2-40B4-BE49-F238E27FC236}">
                  <a16:creationId xmlns:a16="http://schemas.microsoft.com/office/drawing/2014/main" id="{B7293D7E-D738-6344-B42B-1DB7266E4865}"/>
                </a:ext>
              </a:extLst>
            </p:cNvPr>
            <p:cNvSpPr>
              <a:spLocks/>
            </p:cNvSpPr>
            <p:nvPr/>
          </p:nvSpPr>
          <p:spPr bwMode="auto">
            <a:xfrm>
              <a:off x="2416211" y="1266833"/>
              <a:ext cx="77789" cy="236539"/>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4" name="Freeform 90">
              <a:extLst>
                <a:ext uri="{FF2B5EF4-FFF2-40B4-BE49-F238E27FC236}">
                  <a16:creationId xmlns:a16="http://schemas.microsoft.com/office/drawing/2014/main" id="{4B805F32-D2AE-FF40-8017-98003FB3AA87}"/>
                </a:ext>
              </a:extLst>
            </p:cNvPr>
            <p:cNvSpPr>
              <a:spLocks/>
            </p:cNvSpPr>
            <p:nvPr/>
          </p:nvSpPr>
          <p:spPr bwMode="auto">
            <a:xfrm>
              <a:off x="2416211" y="1266833"/>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5" name="Freeform 91">
              <a:extLst>
                <a:ext uri="{FF2B5EF4-FFF2-40B4-BE49-F238E27FC236}">
                  <a16:creationId xmlns:a16="http://schemas.microsoft.com/office/drawing/2014/main" id="{7A185AD6-06D7-C24C-A835-64FBAB15887B}"/>
                </a:ext>
              </a:extLst>
            </p:cNvPr>
            <p:cNvSpPr>
              <a:spLocks/>
            </p:cNvSpPr>
            <p:nvPr/>
          </p:nvSpPr>
          <p:spPr bwMode="auto">
            <a:xfrm>
              <a:off x="2416211" y="1552583"/>
              <a:ext cx="77789" cy="236539"/>
            </a:xfrm>
            <a:custGeom>
              <a:avLst/>
              <a:gdLst>
                <a:gd name="T0" fmla="*/ 49 w 49"/>
                <a:gd name="T1" fmla="*/ 149 h 149"/>
                <a:gd name="T2" fmla="*/ 0 w 49"/>
                <a:gd name="T3" fmla="*/ 122 h 149"/>
                <a:gd name="T4" fmla="*/ 0 w 49"/>
                <a:gd name="T5" fmla="*/ 0 h 149"/>
                <a:gd name="T6" fmla="*/ 49 w 49"/>
                <a:gd name="T7" fmla="*/ 27 h 149"/>
                <a:gd name="T8" fmla="*/ 49 w 49"/>
                <a:gd name="T9" fmla="*/ 149 h 149"/>
              </a:gdLst>
              <a:ahLst/>
              <a:cxnLst>
                <a:cxn ang="0">
                  <a:pos x="T0" y="T1"/>
                </a:cxn>
                <a:cxn ang="0">
                  <a:pos x="T2" y="T3"/>
                </a:cxn>
                <a:cxn ang="0">
                  <a:pos x="T4" y="T5"/>
                </a:cxn>
                <a:cxn ang="0">
                  <a:pos x="T6" y="T7"/>
                </a:cxn>
                <a:cxn ang="0">
                  <a:pos x="T8" y="T9"/>
                </a:cxn>
              </a:cxnLst>
              <a:rect l="0" t="0" r="r" b="b"/>
              <a:pathLst>
                <a:path w="49" h="149">
                  <a:moveTo>
                    <a:pt x="49" y="149"/>
                  </a:moveTo>
                  <a:lnTo>
                    <a:pt x="0" y="122"/>
                  </a:lnTo>
                  <a:lnTo>
                    <a:pt x="0" y="0"/>
                  </a:lnTo>
                  <a:lnTo>
                    <a:pt x="49" y="27"/>
                  </a:lnTo>
                  <a:lnTo>
                    <a:pt x="49"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6" name="Freeform 92">
              <a:extLst>
                <a:ext uri="{FF2B5EF4-FFF2-40B4-BE49-F238E27FC236}">
                  <a16:creationId xmlns:a16="http://schemas.microsoft.com/office/drawing/2014/main" id="{57E887D5-AAC5-DB48-B894-DB8BC103FC2B}"/>
                </a:ext>
              </a:extLst>
            </p:cNvPr>
            <p:cNvSpPr>
              <a:spLocks/>
            </p:cNvSpPr>
            <p:nvPr/>
          </p:nvSpPr>
          <p:spPr bwMode="auto">
            <a:xfrm>
              <a:off x="2416211" y="1552583"/>
              <a:ext cx="20638" cy="193675"/>
            </a:xfrm>
            <a:custGeom>
              <a:avLst/>
              <a:gdLst>
                <a:gd name="T0" fmla="*/ 13 w 13"/>
                <a:gd name="T1" fmla="*/ 116 h 122"/>
                <a:gd name="T2" fmla="*/ 0 w 13"/>
                <a:gd name="T3" fmla="*/ 122 h 122"/>
                <a:gd name="T4" fmla="*/ 0 w 13"/>
                <a:gd name="T5" fmla="*/ 0 h 122"/>
                <a:gd name="T6" fmla="*/ 13 w 13"/>
                <a:gd name="T7" fmla="*/ 7 h 122"/>
                <a:gd name="T8" fmla="*/ 13 w 13"/>
                <a:gd name="T9" fmla="*/ 116 h 122"/>
              </a:gdLst>
              <a:ahLst/>
              <a:cxnLst>
                <a:cxn ang="0">
                  <a:pos x="T0" y="T1"/>
                </a:cxn>
                <a:cxn ang="0">
                  <a:pos x="T2" y="T3"/>
                </a:cxn>
                <a:cxn ang="0">
                  <a:pos x="T4" y="T5"/>
                </a:cxn>
                <a:cxn ang="0">
                  <a:pos x="T6" y="T7"/>
                </a:cxn>
                <a:cxn ang="0">
                  <a:pos x="T8" y="T9"/>
                </a:cxn>
              </a:cxnLst>
              <a:rect l="0" t="0" r="r" b="b"/>
              <a:pathLst>
                <a:path w="13" h="122">
                  <a:moveTo>
                    <a:pt x="13" y="116"/>
                  </a:moveTo>
                  <a:lnTo>
                    <a:pt x="0" y="122"/>
                  </a:lnTo>
                  <a:lnTo>
                    <a:pt x="0" y="0"/>
                  </a:lnTo>
                  <a:lnTo>
                    <a:pt x="13" y="7"/>
                  </a:lnTo>
                  <a:lnTo>
                    <a:pt x="13"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7" name="Freeform 93">
              <a:extLst>
                <a:ext uri="{FF2B5EF4-FFF2-40B4-BE49-F238E27FC236}">
                  <a16:creationId xmlns:a16="http://schemas.microsoft.com/office/drawing/2014/main" id="{A44866C1-04E6-8246-B696-986F9853E651}"/>
                </a:ext>
              </a:extLst>
            </p:cNvPr>
            <p:cNvSpPr>
              <a:spLocks/>
            </p:cNvSpPr>
            <p:nvPr/>
          </p:nvSpPr>
          <p:spPr bwMode="auto">
            <a:xfrm>
              <a:off x="2416209" y="1841509"/>
              <a:ext cx="77789" cy="233364"/>
            </a:xfrm>
            <a:custGeom>
              <a:avLst/>
              <a:gdLst>
                <a:gd name="T0" fmla="*/ 49 w 49"/>
                <a:gd name="T1" fmla="*/ 147 h 147"/>
                <a:gd name="T2" fmla="*/ 0 w 49"/>
                <a:gd name="T3" fmla="*/ 120 h 147"/>
                <a:gd name="T4" fmla="*/ 0 w 49"/>
                <a:gd name="T5" fmla="*/ 0 h 147"/>
                <a:gd name="T6" fmla="*/ 49 w 49"/>
                <a:gd name="T7" fmla="*/ 27 h 147"/>
                <a:gd name="T8" fmla="*/ 49 w 49"/>
                <a:gd name="T9" fmla="*/ 147 h 147"/>
              </a:gdLst>
              <a:ahLst/>
              <a:cxnLst>
                <a:cxn ang="0">
                  <a:pos x="T0" y="T1"/>
                </a:cxn>
                <a:cxn ang="0">
                  <a:pos x="T2" y="T3"/>
                </a:cxn>
                <a:cxn ang="0">
                  <a:pos x="T4" y="T5"/>
                </a:cxn>
                <a:cxn ang="0">
                  <a:pos x="T6" y="T7"/>
                </a:cxn>
                <a:cxn ang="0">
                  <a:pos x="T8" y="T9"/>
                </a:cxn>
              </a:cxnLst>
              <a:rect l="0" t="0" r="r" b="b"/>
              <a:pathLst>
                <a:path w="49" h="147">
                  <a:moveTo>
                    <a:pt x="49" y="147"/>
                  </a:moveTo>
                  <a:lnTo>
                    <a:pt x="0" y="120"/>
                  </a:lnTo>
                  <a:lnTo>
                    <a:pt x="0" y="0"/>
                  </a:lnTo>
                  <a:lnTo>
                    <a:pt x="49" y="27"/>
                  </a:lnTo>
                  <a:lnTo>
                    <a:pt x="49"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8" name="Freeform 94">
              <a:extLst>
                <a:ext uri="{FF2B5EF4-FFF2-40B4-BE49-F238E27FC236}">
                  <a16:creationId xmlns:a16="http://schemas.microsoft.com/office/drawing/2014/main" id="{05BFD5C3-1124-1F4B-8A82-42F94B309353}"/>
                </a:ext>
              </a:extLst>
            </p:cNvPr>
            <p:cNvSpPr>
              <a:spLocks/>
            </p:cNvSpPr>
            <p:nvPr/>
          </p:nvSpPr>
          <p:spPr bwMode="auto">
            <a:xfrm>
              <a:off x="2416211" y="1841509"/>
              <a:ext cx="20638" cy="190500"/>
            </a:xfrm>
            <a:custGeom>
              <a:avLst/>
              <a:gdLst>
                <a:gd name="T0" fmla="*/ 13 w 13"/>
                <a:gd name="T1" fmla="*/ 114 h 120"/>
                <a:gd name="T2" fmla="*/ 0 w 13"/>
                <a:gd name="T3" fmla="*/ 120 h 120"/>
                <a:gd name="T4" fmla="*/ 0 w 13"/>
                <a:gd name="T5" fmla="*/ 0 h 120"/>
                <a:gd name="T6" fmla="*/ 13 w 13"/>
                <a:gd name="T7" fmla="*/ 7 h 120"/>
                <a:gd name="T8" fmla="*/ 13 w 13"/>
                <a:gd name="T9" fmla="*/ 114 h 120"/>
              </a:gdLst>
              <a:ahLst/>
              <a:cxnLst>
                <a:cxn ang="0">
                  <a:pos x="T0" y="T1"/>
                </a:cxn>
                <a:cxn ang="0">
                  <a:pos x="T2" y="T3"/>
                </a:cxn>
                <a:cxn ang="0">
                  <a:pos x="T4" y="T5"/>
                </a:cxn>
                <a:cxn ang="0">
                  <a:pos x="T6" y="T7"/>
                </a:cxn>
                <a:cxn ang="0">
                  <a:pos x="T8" y="T9"/>
                </a:cxn>
              </a:cxnLst>
              <a:rect l="0" t="0" r="r" b="b"/>
              <a:pathLst>
                <a:path w="13" h="120">
                  <a:moveTo>
                    <a:pt x="13" y="114"/>
                  </a:moveTo>
                  <a:lnTo>
                    <a:pt x="0" y="120"/>
                  </a:lnTo>
                  <a:lnTo>
                    <a:pt x="0" y="0"/>
                  </a:lnTo>
                  <a:lnTo>
                    <a:pt x="13" y="7"/>
                  </a:lnTo>
                  <a:lnTo>
                    <a:pt x="13" y="114"/>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29" name="Freeform 95">
              <a:extLst>
                <a:ext uri="{FF2B5EF4-FFF2-40B4-BE49-F238E27FC236}">
                  <a16:creationId xmlns:a16="http://schemas.microsoft.com/office/drawing/2014/main" id="{2F1C950D-D550-0242-ABEC-BA15770BBB8B}"/>
                </a:ext>
              </a:extLst>
            </p:cNvPr>
            <p:cNvSpPr>
              <a:spLocks/>
            </p:cNvSpPr>
            <p:nvPr/>
          </p:nvSpPr>
          <p:spPr bwMode="auto">
            <a:xfrm>
              <a:off x="2544801" y="1047757"/>
              <a:ext cx="74614" cy="236539"/>
            </a:xfrm>
            <a:custGeom>
              <a:avLst/>
              <a:gdLst>
                <a:gd name="T0" fmla="*/ 47 w 47"/>
                <a:gd name="T1" fmla="*/ 149 h 149"/>
                <a:gd name="T2" fmla="*/ 0 w 47"/>
                <a:gd name="T3" fmla="*/ 123 h 149"/>
                <a:gd name="T4" fmla="*/ 0 w 47"/>
                <a:gd name="T5" fmla="*/ 0 h 149"/>
                <a:gd name="T6" fmla="*/ 47 w 47"/>
                <a:gd name="T7" fmla="*/ 29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3"/>
                  </a:lnTo>
                  <a:lnTo>
                    <a:pt x="0" y="0"/>
                  </a:lnTo>
                  <a:lnTo>
                    <a:pt x="47" y="29"/>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0" name="Freeform 96">
              <a:extLst>
                <a:ext uri="{FF2B5EF4-FFF2-40B4-BE49-F238E27FC236}">
                  <a16:creationId xmlns:a16="http://schemas.microsoft.com/office/drawing/2014/main" id="{59F60E48-C05A-2D47-B6AC-D73E90796986}"/>
                </a:ext>
              </a:extLst>
            </p:cNvPr>
            <p:cNvSpPr>
              <a:spLocks/>
            </p:cNvSpPr>
            <p:nvPr/>
          </p:nvSpPr>
          <p:spPr bwMode="auto">
            <a:xfrm>
              <a:off x="2544801" y="1047757"/>
              <a:ext cx="17463" cy="195264"/>
            </a:xfrm>
            <a:custGeom>
              <a:avLst/>
              <a:gdLst>
                <a:gd name="T0" fmla="*/ 11 w 11"/>
                <a:gd name="T1" fmla="*/ 116 h 123"/>
                <a:gd name="T2" fmla="*/ 0 w 11"/>
                <a:gd name="T3" fmla="*/ 123 h 123"/>
                <a:gd name="T4" fmla="*/ 0 w 11"/>
                <a:gd name="T5" fmla="*/ 0 h 123"/>
                <a:gd name="T6" fmla="*/ 11 w 11"/>
                <a:gd name="T7" fmla="*/ 9 h 123"/>
                <a:gd name="T8" fmla="*/ 11 w 11"/>
                <a:gd name="T9" fmla="*/ 116 h 123"/>
              </a:gdLst>
              <a:ahLst/>
              <a:cxnLst>
                <a:cxn ang="0">
                  <a:pos x="T0" y="T1"/>
                </a:cxn>
                <a:cxn ang="0">
                  <a:pos x="T2" y="T3"/>
                </a:cxn>
                <a:cxn ang="0">
                  <a:pos x="T4" y="T5"/>
                </a:cxn>
                <a:cxn ang="0">
                  <a:pos x="T6" y="T7"/>
                </a:cxn>
                <a:cxn ang="0">
                  <a:pos x="T8" y="T9"/>
                </a:cxn>
              </a:cxnLst>
              <a:rect l="0" t="0" r="r" b="b"/>
              <a:pathLst>
                <a:path w="11" h="123">
                  <a:moveTo>
                    <a:pt x="11" y="116"/>
                  </a:moveTo>
                  <a:lnTo>
                    <a:pt x="0" y="123"/>
                  </a:lnTo>
                  <a:lnTo>
                    <a:pt x="0" y="0"/>
                  </a:lnTo>
                  <a:lnTo>
                    <a:pt x="11" y="9"/>
                  </a:lnTo>
                  <a:lnTo>
                    <a:pt x="11" y="116"/>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1" name="Freeform 97">
              <a:extLst>
                <a:ext uri="{FF2B5EF4-FFF2-40B4-BE49-F238E27FC236}">
                  <a16:creationId xmlns:a16="http://schemas.microsoft.com/office/drawing/2014/main" id="{8155BCC2-F30B-AB41-AC4B-77563C8A7A3F}"/>
                </a:ext>
              </a:extLst>
            </p:cNvPr>
            <p:cNvSpPr>
              <a:spLocks/>
            </p:cNvSpPr>
            <p:nvPr/>
          </p:nvSpPr>
          <p:spPr bwMode="auto">
            <a:xfrm>
              <a:off x="2544801" y="1338272"/>
              <a:ext cx="74614" cy="234951"/>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2" name="Freeform 98">
              <a:extLst>
                <a:ext uri="{FF2B5EF4-FFF2-40B4-BE49-F238E27FC236}">
                  <a16:creationId xmlns:a16="http://schemas.microsoft.com/office/drawing/2014/main" id="{F7FEFC3B-C49C-F247-8361-92CF43D27FA7}"/>
                </a:ext>
              </a:extLst>
            </p:cNvPr>
            <p:cNvSpPr>
              <a:spLocks/>
            </p:cNvSpPr>
            <p:nvPr/>
          </p:nvSpPr>
          <p:spPr bwMode="auto">
            <a:xfrm>
              <a:off x="2544801" y="1338272"/>
              <a:ext cx="17463" cy="193675"/>
            </a:xfrm>
            <a:custGeom>
              <a:avLst/>
              <a:gdLst>
                <a:gd name="T0" fmla="*/ 11 w 11"/>
                <a:gd name="T1" fmla="*/ 113 h 122"/>
                <a:gd name="T2" fmla="*/ 0 w 11"/>
                <a:gd name="T3" fmla="*/ 122 h 122"/>
                <a:gd name="T4" fmla="*/ 0 w 11"/>
                <a:gd name="T5" fmla="*/ 0 h 122"/>
                <a:gd name="T6" fmla="*/ 11 w 11"/>
                <a:gd name="T7" fmla="*/ 6 h 122"/>
                <a:gd name="T8" fmla="*/ 11 w 11"/>
                <a:gd name="T9" fmla="*/ 113 h 122"/>
              </a:gdLst>
              <a:ahLst/>
              <a:cxnLst>
                <a:cxn ang="0">
                  <a:pos x="T0" y="T1"/>
                </a:cxn>
                <a:cxn ang="0">
                  <a:pos x="T2" y="T3"/>
                </a:cxn>
                <a:cxn ang="0">
                  <a:pos x="T4" y="T5"/>
                </a:cxn>
                <a:cxn ang="0">
                  <a:pos x="T6" y="T7"/>
                </a:cxn>
                <a:cxn ang="0">
                  <a:pos x="T8" y="T9"/>
                </a:cxn>
              </a:cxnLst>
              <a:rect l="0" t="0" r="r" b="b"/>
              <a:pathLst>
                <a:path w="11" h="122">
                  <a:moveTo>
                    <a:pt x="11" y="113"/>
                  </a:moveTo>
                  <a:lnTo>
                    <a:pt x="0" y="122"/>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3" name="Freeform 99">
              <a:extLst>
                <a:ext uri="{FF2B5EF4-FFF2-40B4-BE49-F238E27FC236}">
                  <a16:creationId xmlns:a16="http://schemas.microsoft.com/office/drawing/2014/main" id="{37FBB19D-ADE9-714E-99F6-34D0C897468F}"/>
                </a:ext>
              </a:extLst>
            </p:cNvPr>
            <p:cNvSpPr>
              <a:spLocks/>
            </p:cNvSpPr>
            <p:nvPr/>
          </p:nvSpPr>
          <p:spPr bwMode="auto">
            <a:xfrm>
              <a:off x="2544801" y="1624021"/>
              <a:ext cx="74614" cy="234951"/>
            </a:xfrm>
            <a:custGeom>
              <a:avLst/>
              <a:gdLst>
                <a:gd name="T0" fmla="*/ 47 w 47"/>
                <a:gd name="T1" fmla="*/ 148 h 148"/>
                <a:gd name="T2" fmla="*/ 0 w 47"/>
                <a:gd name="T3" fmla="*/ 122 h 148"/>
                <a:gd name="T4" fmla="*/ 0 w 47"/>
                <a:gd name="T5" fmla="*/ 0 h 148"/>
                <a:gd name="T6" fmla="*/ 47 w 47"/>
                <a:gd name="T7" fmla="*/ 26 h 148"/>
                <a:gd name="T8" fmla="*/ 47 w 47"/>
                <a:gd name="T9" fmla="*/ 148 h 148"/>
              </a:gdLst>
              <a:ahLst/>
              <a:cxnLst>
                <a:cxn ang="0">
                  <a:pos x="T0" y="T1"/>
                </a:cxn>
                <a:cxn ang="0">
                  <a:pos x="T2" y="T3"/>
                </a:cxn>
                <a:cxn ang="0">
                  <a:pos x="T4" y="T5"/>
                </a:cxn>
                <a:cxn ang="0">
                  <a:pos x="T6" y="T7"/>
                </a:cxn>
                <a:cxn ang="0">
                  <a:pos x="T8" y="T9"/>
                </a:cxn>
              </a:cxnLst>
              <a:rect l="0" t="0" r="r" b="b"/>
              <a:pathLst>
                <a:path w="47" h="148">
                  <a:moveTo>
                    <a:pt x="47" y="148"/>
                  </a:moveTo>
                  <a:lnTo>
                    <a:pt x="0" y="122"/>
                  </a:lnTo>
                  <a:lnTo>
                    <a:pt x="0" y="0"/>
                  </a:lnTo>
                  <a:lnTo>
                    <a:pt x="47" y="26"/>
                  </a:lnTo>
                  <a:lnTo>
                    <a:pt x="47" y="148"/>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4" name="Freeform 100">
              <a:extLst>
                <a:ext uri="{FF2B5EF4-FFF2-40B4-BE49-F238E27FC236}">
                  <a16:creationId xmlns:a16="http://schemas.microsoft.com/office/drawing/2014/main" id="{7E275580-07DF-C54B-9FEC-9E7BA0ADF392}"/>
                </a:ext>
              </a:extLst>
            </p:cNvPr>
            <p:cNvSpPr>
              <a:spLocks/>
            </p:cNvSpPr>
            <p:nvPr/>
          </p:nvSpPr>
          <p:spPr bwMode="auto">
            <a:xfrm>
              <a:off x="2544801" y="1624021"/>
              <a:ext cx="17463" cy="193675"/>
            </a:xfrm>
            <a:custGeom>
              <a:avLst/>
              <a:gdLst>
                <a:gd name="T0" fmla="*/ 11 w 11"/>
                <a:gd name="T1" fmla="*/ 115 h 122"/>
                <a:gd name="T2" fmla="*/ 0 w 11"/>
                <a:gd name="T3" fmla="*/ 122 h 122"/>
                <a:gd name="T4" fmla="*/ 0 w 11"/>
                <a:gd name="T5" fmla="*/ 0 h 122"/>
                <a:gd name="T6" fmla="*/ 11 w 11"/>
                <a:gd name="T7" fmla="*/ 6 h 122"/>
                <a:gd name="T8" fmla="*/ 11 w 11"/>
                <a:gd name="T9" fmla="*/ 115 h 122"/>
              </a:gdLst>
              <a:ahLst/>
              <a:cxnLst>
                <a:cxn ang="0">
                  <a:pos x="T0" y="T1"/>
                </a:cxn>
                <a:cxn ang="0">
                  <a:pos x="T2" y="T3"/>
                </a:cxn>
                <a:cxn ang="0">
                  <a:pos x="T4" y="T5"/>
                </a:cxn>
                <a:cxn ang="0">
                  <a:pos x="T6" y="T7"/>
                </a:cxn>
                <a:cxn ang="0">
                  <a:pos x="T8" y="T9"/>
                </a:cxn>
              </a:cxnLst>
              <a:rect l="0" t="0" r="r" b="b"/>
              <a:pathLst>
                <a:path w="11" h="122">
                  <a:moveTo>
                    <a:pt x="11" y="115"/>
                  </a:moveTo>
                  <a:lnTo>
                    <a:pt x="0" y="122"/>
                  </a:lnTo>
                  <a:lnTo>
                    <a:pt x="0" y="0"/>
                  </a:lnTo>
                  <a:lnTo>
                    <a:pt x="11" y="6"/>
                  </a:lnTo>
                  <a:lnTo>
                    <a:pt x="11"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5" name="Freeform 101">
              <a:extLst>
                <a:ext uri="{FF2B5EF4-FFF2-40B4-BE49-F238E27FC236}">
                  <a16:creationId xmlns:a16="http://schemas.microsoft.com/office/drawing/2014/main" id="{D92186E2-E8AD-C84F-BF51-4FD09450CB27}"/>
                </a:ext>
              </a:extLst>
            </p:cNvPr>
            <p:cNvSpPr>
              <a:spLocks/>
            </p:cNvSpPr>
            <p:nvPr/>
          </p:nvSpPr>
          <p:spPr bwMode="auto">
            <a:xfrm>
              <a:off x="2544801" y="1912948"/>
              <a:ext cx="74614" cy="231776"/>
            </a:xfrm>
            <a:custGeom>
              <a:avLst/>
              <a:gdLst>
                <a:gd name="T0" fmla="*/ 47 w 47"/>
                <a:gd name="T1" fmla="*/ 146 h 146"/>
                <a:gd name="T2" fmla="*/ 0 w 47"/>
                <a:gd name="T3" fmla="*/ 120 h 146"/>
                <a:gd name="T4" fmla="*/ 0 w 47"/>
                <a:gd name="T5" fmla="*/ 0 h 146"/>
                <a:gd name="T6" fmla="*/ 47 w 47"/>
                <a:gd name="T7" fmla="*/ 26 h 146"/>
                <a:gd name="T8" fmla="*/ 47 w 47"/>
                <a:gd name="T9" fmla="*/ 146 h 146"/>
              </a:gdLst>
              <a:ahLst/>
              <a:cxnLst>
                <a:cxn ang="0">
                  <a:pos x="T0" y="T1"/>
                </a:cxn>
                <a:cxn ang="0">
                  <a:pos x="T2" y="T3"/>
                </a:cxn>
                <a:cxn ang="0">
                  <a:pos x="T4" y="T5"/>
                </a:cxn>
                <a:cxn ang="0">
                  <a:pos x="T6" y="T7"/>
                </a:cxn>
                <a:cxn ang="0">
                  <a:pos x="T8" y="T9"/>
                </a:cxn>
              </a:cxnLst>
              <a:rect l="0" t="0" r="r" b="b"/>
              <a:pathLst>
                <a:path w="47" h="146">
                  <a:moveTo>
                    <a:pt x="47" y="146"/>
                  </a:moveTo>
                  <a:lnTo>
                    <a:pt x="0" y="120"/>
                  </a:lnTo>
                  <a:lnTo>
                    <a:pt x="0" y="0"/>
                  </a:lnTo>
                  <a:lnTo>
                    <a:pt x="47" y="26"/>
                  </a:lnTo>
                  <a:lnTo>
                    <a:pt x="47" y="146"/>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6" name="Freeform 102">
              <a:extLst>
                <a:ext uri="{FF2B5EF4-FFF2-40B4-BE49-F238E27FC236}">
                  <a16:creationId xmlns:a16="http://schemas.microsoft.com/office/drawing/2014/main" id="{C064CD41-250D-6149-89CA-B6DE91937101}"/>
                </a:ext>
              </a:extLst>
            </p:cNvPr>
            <p:cNvSpPr>
              <a:spLocks/>
            </p:cNvSpPr>
            <p:nvPr/>
          </p:nvSpPr>
          <p:spPr bwMode="auto">
            <a:xfrm>
              <a:off x="2544799" y="1912948"/>
              <a:ext cx="17463" cy="190500"/>
            </a:xfrm>
            <a:custGeom>
              <a:avLst/>
              <a:gdLst>
                <a:gd name="T0" fmla="*/ 11 w 11"/>
                <a:gd name="T1" fmla="*/ 113 h 120"/>
                <a:gd name="T2" fmla="*/ 0 w 11"/>
                <a:gd name="T3" fmla="*/ 120 h 120"/>
                <a:gd name="T4" fmla="*/ 0 w 11"/>
                <a:gd name="T5" fmla="*/ 0 h 120"/>
                <a:gd name="T6" fmla="*/ 11 w 11"/>
                <a:gd name="T7" fmla="*/ 6 h 120"/>
                <a:gd name="T8" fmla="*/ 11 w 11"/>
                <a:gd name="T9" fmla="*/ 113 h 120"/>
              </a:gdLst>
              <a:ahLst/>
              <a:cxnLst>
                <a:cxn ang="0">
                  <a:pos x="T0" y="T1"/>
                </a:cxn>
                <a:cxn ang="0">
                  <a:pos x="T2" y="T3"/>
                </a:cxn>
                <a:cxn ang="0">
                  <a:pos x="T4" y="T5"/>
                </a:cxn>
                <a:cxn ang="0">
                  <a:pos x="T6" y="T7"/>
                </a:cxn>
                <a:cxn ang="0">
                  <a:pos x="T8" y="T9"/>
                </a:cxn>
              </a:cxnLst>
              <a:rect l="0" t="0" r="r" b="b"/>
              <a:pathLst>
                <a:path w="11" h="120">
                  <a:moveTo>
                    <a:pt x="11" y="113"/>
                  </a:moveTo>
                  <a:lnTo>
                    <a:pt x="0" y="120"/>
                  </a:lnTo>
                  <a:lnTo>
                    <a:pt x="0" y="0"/>
                  </a:lnTo>
                  <a:lnTo>
                    <a:pt x="11" y="6"/>
                  </a:lnTo>
                  <a:lnTo>
                    <a:pt x="11"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7" name="Freeform 103">
              <a:extLst>
                <a:ext uri="{FF2B5EF4-FFF2-40B4-BE49-F238E27FC236}">
                  <a16:creationId xmlns:a16="http://schemas.microsoft.com/office/drawing/2014/main" id="{57B0830F-91E7-4045-B606-D868223505F9}"/>
                </a:ext>
              </a:extLst>
            </p:cNvPr>
            <p:cNvSpPr>
              <a:spLocks/>
            </p:cNvSpPr>
            <p:nvPr/>
          </p:nvSpPr>
          <p:spPr bwMode="auto">
            <a:xfrm>
              <a:off x="2668628" y="1122370"/>
              <a:ext cx="74614" cy="233364"/>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8" name="Freeform 104">
              <a:extLst>
                <a:ext uri="{FF2B5EF4-FFF2-40B4-BE49-F238E27FC236}">
                  <a16:creationId xmlns:a16="http://schemas.microsoft.com/office/drawing/2014/main" id="{C3DC2EEB-C8F8-B448-8536-3A3F494D20C8}"/>
                </a:ext>
              </a:extLst>
            </p:cNvPr>
            <p:cNvSpPr>
              <a:spLocks/>
            </p:cNvSpPr>
            <p:nvPr/>
          </p:nvSpPr>
          <p:spPr bwMode="auto">
            <a:xfrm>
              <a:off x="2668628" y="1122370"/>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39" name="Freeform 105">
              <a:extLst>
                <a:ext uri="{FF2B5EF4-FFF2-40B4-BE49-F238E27FC236}">
                  <a16:creationId xmlns:a16="http://schemas.microsoft.com/office/drawing/2014/main" id="{F665C2D8-5A21-2641-BB60-6AE1ACAD6DA4}"/>
                </a:ext>
              </a:extLst>
            </p:cNvPr>
            <p:cNvSpPr>
              <a:spLocks/>
            </p:cNvSpPr>
            <p:nvPr/>
          </p:nvSpPr>
          <p:spPr bwMode="auto">
            <a:xfrm>
              <a:off x="2846428" y="1133481"/>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0" name="Rectangle 106">
              <a:extLst>
                <a:ext uri="{FF2B5EF4-FFF2-40B4-BE49-F238E27FC236}">
                  <a16:creationId xmlns:a16="http://schemas.microsoft.com/office/drawing/2014/main" id="{D84CB8C5-14B0-334A-A42A-79C5495E01B0}"/>
                </a:ext>
              </a:extLst>
            </p:cNvPr>
            <p:cNvSpPr>
              <a:spLocks noChangeArrowheads="1"/>
            </p:cNvSpPr>
            <p:nvPr/>
          </p:nvSpPr>
          <p:spPr bwMode="auto">
            <a:xfrm>
              <a:off x="2903579" y="1133481"/>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1" name="Freeform 107">
              <a:extLst>
                <a:ext uri="{FF2B5EF4-FFF2-40B4-BE49-F238E27FC236}">
                  <a16:creationId xmlns:a16="http://schemas.microsoft.com/office/drawing/2014/main" id="{3C3AF785-2ED8-2646-B682-F0BC0969E977}"/>
                </a:ext>
              </a:extLst>
            </p:cNvPr>
            <p:cNvSpPr>
              <a:spLocks/>
            </p:cNvSpPr>
            <p:nvPr/>
          </p:nvSpPr>
          <p:spPr bwMode="auto">
            <a:xfrm>
              <a:off x="2846428" y="1425583"/>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2" name="Rectangle 108">
              <a:extLst>
                <a:ext uri="{FF2B5EF4-FFF2-40B4-BE49-F238E27FC236}">
                  <a16:creationId xmlns:a16="http://schemas.microsoft.com/office/drawing/2014/main" id="{DC980C6A-7F9B-C642-BA8D-01138459E85B}"/>
                </a:ext>
              </a:extLst>
            </p:cNvPr>
            <p:cNvSpPr>
              <a:spLocks noChangeArrowheads="1"/>
            </p:cNvSpPr>
            <p:nvPr/>
          </p:nvSpPr>
          <p:spPr bwMode="auto">
            <a:xfrm>
              <a:off x="2903579" y="1425583"/>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3" name="Freeform 109">
              <a:extLst>
                <a:ext uri="{FF2B5EF4-FFF2-40B4-BE49-F238E27FC236}">
                  <a16:creationId xmlns:a16="http://schemas.microsoft.com/office/drawing/2014/main" id="{A28279C5-70B9-AD42-9EC3-EC250BA7773F}"/>
                </a:ext>
              </a:extLst>
            </p:cNvPr>
            <p:cNvSpPr>
              <a:spLocks/>
            </p:cNvSpPr>
            <p:nvPr/>
          </p:nvSpPr>
          <p:spPr bwMode="auto">
            <a:xfrm>
              <a:off x="2846428" y="1719272"/>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4" name="Rectangle 110">
              <a:extLst>
                <a:ext uri="{FF2B5EF4-FFF2-40B4-BE49-F238E27FC236}">
                  <a16:creationId xmlns:a16="http://schemas.microsoft.com/office/drawing/2014/main" id="{88500581-9169-A84B-B671-30A33258872E}"/>
                </a:ext>
              </a:extLst>
            </p:cNvPr>
            <p:cNvSpPr>
              <a:spLocks noChangeArrowheads="1"/>
            </p:cNvSpPr>
            <p:nvPr/>
          </p:nvSpPr>
          <p:spPr bwMode="auto">
            <a:xfrm>
              <a:off x="2903579" y="1719272"/>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5" name="Freeform 111">
              <a:extLst>
                <a:ext uri="{FF2B5EF4-FFF2-40B4-BE49-F238E27FC236}">
                  <a16:creationId xmlns:a16="http://schemas.microsoft.com/office/drawing/2014/main" id="{CC8CA091-B124-2B48-A7B9-FEFB4AC2BABE}"/>
                </a:ext>
              </a:extLst>
            </p:cNvPr>
            <p:cNvSpPr>
              <a:spLocks/>
            </p:cNvSpPr>
            <p:nvPr/>
          </p:nvSpPr>
          <p:spPr bwMode="auto">
            <a:xfrm>
              <a:off x="2846428" y="2011374"/>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6" name="Rectangle 112">
              <a:extLst>
                <a:ext uri="{FF2B5EF4-FFF2-40B4-BE49-F238E27FC236}">
                  <a16:creationId xmlns:a16="http://schemas.microsoft.com/office/drawing/2014/main" id="{87FDB10E-C137-014B-94CA-4C3272B7E496}"/>
                </a:ext>
              </a:extLst>
            </p:cNvPr>
            <p:cNvSpPr>
              <a:spLocks noChangeArrowheads="1"/>
            </p:cNvSpPr>
            <p:nvPr/>
          </p:nvSpPr>
          <p:spPr bwMode="auto">
            <a:xfrm>
              <a:off x="2903579" y="2011374"/>
              <a:ext cx="20638"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7" name="Freeform 113">
              <a:extLst>
                <a:ext uri="{FF2B5EF4-FFF2-40B4-BE49-F238E27FC236}">
                  <a16:creationId xmlns:a16="http://schemas.microsoft.com/office/drawing/2014/main" id="{D5C4BC3A-3026-EC40-BEF3-E46827EE06A9}"/>
                </a:ext>
              </a:extLst>
            </p:cNvPr>
            <p:cNvSpPr>
              <a:spLocks/>
            </p:cNvSpPr>
            <p:nvPr/>
          </p:nvSpPr>
          <p:spPr bwMode="auto">
            <a:xfrm>
              <a:off x="2992481" y="1055695"/>
              <a:ext cx="57151" cy="225426"/>
            </a:xfrm>
            <a:custGeom>
              <a:avLst/>
              <a:gdLst>
                <a:gd name="T0" fmla="*/ 0 w 36"/>
                <a:gd name="T1" fmla="*/ 142 h 142"/>
                <a:gd name="T2" fmla="*/ 36 w 36"/>
                <a:gd name="T3" fmla="*/ 122 h 142"/>
                <a:gd name="T4" fmla="*/ 36 w 36"/>
                <a:gd name="T5" fmla="*/ 0 h 142"/>
                <a:gd name="T6" fmla="*/ 0 w 36"/>
                <a:gd name="T7" fmla="*/ 20 h 142"/>
                <a:gd name="T8" fmla="*/ 0 w 36"/>
                <a:gd name="T9" fmla="*/ 142 h 142"/>
              </a:gdLst>
              <a:ahLst/>
              <a:cxnLst>
                <a:cxn ang="0">
                  <a:pos x="T0" y="T1"/>
                </a:cxn>
                <a:cxn ang="0">
                  <a:pos x="T2" y="T3"/>
                </a:cxn>
                <a:cxn ang="0">
                  <a:pos x="T4" y="T5"/>
                </a:cxn>
                <a:cxn ang="0">
                  <a:pos x="T6" y="T7"/>
                </a:cxn>
                <a:cxn ang="0">
                  <a:pos x="T8" y="T9"/>
                </a:cxn>
              </a:cxnLst>
              <a:rect l="0" t="0" r="r" b="b"/>
              <a:pathLst>
                <a:path w="36" h="142">
                  <a:moveTo>
                    <a:pt x="0" y="142"/>
                  </a:moveTo>
                  <a:lnTo>
                    <a:pt x="36" y="122"/>
                  </a:lnTo>
                  <a:lnTo>
                    <a:pt x="36" y="0"/>
                  </a:lnTo>
                  <a:lnTo>
                    <a:pt x="0" y="20"/>
                  </a:lnTo>
                  <a:lnTo>
                    <a:pt x="0" y="142"/>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8" name="Rectangle 114">
              <a:extLst>
                <a:ext uri="{FF2B5EF4-FFF2-40B4-BE49-F238E27FC236}">
                  <a16:creationId xmlns:a16="http://schemas.microsoft.com/office/drawing/2014/main" id="{6C6BEC19-4E62-4D48-843D-A1429C2A5E53}"/>
                </a:ext>
              </a:extLst>
            </p:cNvPr>
            <p:cNvSpPr>
              <a:spLocks noChangeArrowheads="1"/>
            </p:cNvSpPr>
            <p:nvPr/>
          </p:nvSpPr>
          <p:spPr bwMode="auto">
            <a:xfrm>
              <a:off x="3049632" y="1055695"/>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49" name="Freeform 115">
              <a:extLst>
                <a:ext uri="{FF2B5EF4-FFF2-40B4-BE49-F238E27FC236}">
                  <a16:creationId xmlns:a16="http://schemas.microsoft.com/office/drawing/2014/main" id="{E1E09F5E-8170-EF4B-ADE2-4F66E1BE53EB}"/>
                </a:ext>
              </a:extLst>
            </p:cNvPr>
            <p:cNvSpPr>
              <a:spLocks/>
            </p:cNvSpPr>
            <p:nvPr/>
          </p:nvSpPr>
          <p:spPr bwMode="auto">
            <a:xfrm>
              <a:off x="2992481" y="1350971"/>
              <a:ext cx="57151" cy="222251"/>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0" name="Rectangle 116">
              <a:extLst>
                <a:ext uri="{FF2B5EF4-FFF2-40B4-BE49-F238E27FC236}">
                  <a16:creationId xmlns:a16="http://schemas.microsoft.com/office/drawing/2014/main" id="{0E0BFEBE-B887-6140-A2B8-93067D8CFE30}"/>
                </a:ext>
              </a:extLst>
            </p:cNvPr>
            <p:cNvSpPr>
              <a:spLocks noChangeArrowheads="1"/>
            </p:cNvSpPr>
            <p:nvPr/>
          </p:nvSpPr>
          <p:spPr bwMode="auto">
            <a:xfrm>
              <a:off x="3049632" y="1350971"/>
              <a:ext cx="17463" cy="190501"/>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1" name="Freeform 117">
              <a:extLst>
                <a:ext uri="{FF2B5EF4-FFF2-40B4-BE49-F238E27FC236}">
                  <a16:creationId xmlns:a16="http://schemas.microsoft.com/office/drawing/2014/main" id="{80EB5B39-B70E-C54B-A737-8EA2C523ACD1}"/>
                </a:ext>
              </a:extLst>
            </p:cNvPr>
            <p:cNvSpPr>
              <a:spLocks/>
            </p:cNvSpPr>
            <p:nvPr/>
          </p:nvSpPr>
          <p:spPr bwMode="auto">
            <a:xfrm>
              <a:off x="2992481" y="1644659"/>
              <a:ext cx="57151" cy="222251"/>
            </a:xfrm>
            <a:custGeom>
              <a:avLst/>
              <a:gdLst>
                <a:gd name="T0" fmla="*/ 0 w 36"/>
                <a:gd name="T1" fmla="*/ 140 h 140"/>
                <a:gd name="T2" fmla="*/ 36 w 36"/>
                <a:gd name="T3" fmla="*/ 120 h 140"/>
                <a:gd name="T4" fmla="*/ 36 w 36"/>
                <a:gd name="T5" fmla="*/ 0 h 140"/>
                <a:gd name="T6" fmla="*/ 0 w 36"/>
                <a:gd name="T7" fmla="*/ 18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0"/>
                  </a:lnTo>
                  <a:lnTo>
                    <a:pt x="36" y="0"/>
                  </a:lnTo>
                  <a:lnTo>
                    <a:pt x="0" y="18"/>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2" name="Rectangle 118">
              <a:extLst>
                <a:ext uri="{FF2B5EF4-FFF2-40B4-BE49-F238E27FC236}">
                  <a16:creationId xmlns:a16="http://schemas.microsoft.com/office/drawing/2014/main" id="{3945BFD5-70C0-CF49-B80A-B0EE0B7DC86C}"/>
                </a:ext>
              </a:extLst>
            </p:cNvPr>
            <p:cNvSpPr>
              <a:spLocks noChangeArrowheads="1"/>
            </p:cNvSpPr>
            <p:nvPr/>
          </p:nvSpPr>
          <p:spPr bwMode="auto">
            <a:xfrm>
              <a:off x="3049632" y="1644659"/>
              <a:ext cx="17463" cy="190501"/>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3" name="Freeform 119">
              <a:extLst>
                <a:ext uri="{FF2B5EF4-FFF2-40B4-BE49-F238E27FC236}">
                  <a16:creationId xmlns:a16="http://schemas.microsoft.com/office/drawing/2014/main" id="{0CCC26D6-F9BB-DD40-ADC2-908FE7D75DF8}"/>
                </a:ext>
              </a:extLst>
            </p:cNvPr>
            <p:cNvSpPr>
              <a:spLocks/>
            </p:cNvSpPr>
            <p:nvPr/>
          </p:nvSpPr>
          <p:spPr bwMode="auto">
            <a:xfrm>
              <a:off x="2992481" y="1936760"/>
              <a:ext cx="57151" cy="222251"/>
            </a:xfrm>
            <a:custGeom>
              <a:avLst/>
              <a:gdLst>
                <a:gd name="T0" fmla="*/ 0 w 36"/>
                <a:gd name="T1" fmla="*/ 140 h 140"/>
                <a:gd name="T2" fmla="*/ 36 w 36"/>
                <a:gd name="T3" fmla="*/ 122 h 140"/>
                <a:gd name="T4" fmla="*/ 36 w 36"/>
                <a:gd name="T5" fmla="*/ 0 h 140"/>
                <a:gd name="T6" fmla="*/ 0 w 36"/>
                <a:gd name="T7" fmla="*/ 20 h 140"/>
                <a:gd name="T8" fmla="*/ 0 w 36"/>
                <a:gd name="T9" fmla="*/ 140 h 140"/>
              </a:gdLst>
              <a:ahLst/>
              <a:cxnLst>
                <a:cxn ang="0">
                  <a:pos x="T0" y="T1"/>
                </a:cxn>
                <a:cxn ang="0">
                  <a:pos x="T2" y="T3"/>
                </a:cxn>
                <a:cxn ang="0">
                  <a:pos x="T4" y="T5"/>
                </a:cxn>
                <a:cxn ang="0">
                  <a:pos x="T6" y="T7"/>
                </a:cxn>
                <a:cxn ang="0">
                  <a:pos x="T8" y="T9"/>
                </a:cxn>
              </a:cxnLst>
              <a:rect l="0" t="0" r="r" b="b"/>
              <a:pathLst>
                <a:path w="36" h="140">
                  <a:moveTo>
                    <a:pt x="0" y="140"/>
                  </a:moveTo>
                  <a:lnTo>
                    <a:pt x="36" y="122"/>
                  </a:lnTo>
                  <a:lnTo>
                    <a:pt x="36" y="0"/>
                  </a:lnTo>
                  <a:lnTo>
                    <a:pt x="0" y="20"/>
                  </a:lnTo>
                  <a:lnTo>
                    <a:pt x="0" y="140"/>
                  </a:lnTo>
                  <a:close/>
                </a:path>
              </a:pathLst>
            </a:custGeom>
            <a:solidFill>
              <a:srgbClr val="9EAEE9"/>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4" name="Rectangle 120">
              <a:extLst>
                <a:ext uri="{FF2B5EF4-FFF2-40B4-BE49-F238E27FC236}">
                  <a16:creationId xmlns:a16="http://schemas.microsoft.com/office/drawing/2014/main" id="{1CA2B341-5F96-5442-8DA9-CE82C81EB573}"/>
                </a:ext>
              </a:extLst>
            </p:cNvPr>
            <p:cNvSpPr>
              <a:spLocks noChangeArrowheads="1"/>
            </p:cNvSpPr>
            <p:nvPr/>
          </p:nvSpPr>
          <p:spPr bwMode="auto">
            <a:xfrm>
              <a:off x="3049636" y="1936760"/>
              <a:ext cx="17463" cy="193675"/>
            </a:xfrm>
            <a:prstGeom prst="rect">
              <a:avLst/>
            </a:prstGeom>
            <a:solidFill>
              <a:srgbClr val="3BB3C4">
                <a:lumMod val="75000"/>
              </a:srgbClr>
            </a:solidFill>
            <a:ln w="9525">
              <a:noFill/>
              <a:miter lim="800000"/>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5" name="Freeform 121">
              <a:extLst>
                <a:ext uri="{FF2B5EF4-FFF2-40B4-BE49-F238E27FC236}">
                  <a16:creationId xmlns:a16="http://schemas.microsoft.com/office/drawing/2014/main" id="{3E3CD840-67C0-BF48-97DC-854F24C52088}"/>
                </a:ext>
              </a:extLst>
            </p:cNvPr>
            <p:cNvSpPr>
              <a:spLocks/>
            </p:cNvSpPr>
            <p:nvPr/>
          </p:nvSpPr>
          <p:spPr bwMode="auto">
            <a:xfrm>
              <a:off x="2668631" y="1408121"/>
              <a:ext cx="74614" cy="236539"/>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6" name="Freeform 122">
              <a:extLst>
                <a:ext uri="{FF2B5EF4-FFF2-40B4-BE49-F238E27FC236}">
                  <a16:creationId xmlns:a16="http://schemas.microsoft.com/office/drawing/2014/main" id="{F821A950-7D04-8B4F-B10B-2BF34F85C1B7}"/>
                </a:ext>
              </a:extLst>
            </p:cNvPr>
            <p:cNvSpPr>
              <a:spLocks/>
            </p:cNvSpPr>
            <p:nvPr/>
          </p:nvSpPr>
          <p:spPr bwMode="auto">
            <a:xfrm>
              <a:off x="2668631" y="1408121"/>
              <a:ext cx="20638" cy="193675"/>
            </a:xfrm>
            <a:custGeom>
              <a:avLst/>
              <a:gdLst>
                <a:gd name="T0" fmla="*/ 13 w 13"/>
                <a:gd name="T1" fmla="*/ 113 h 122"/>
                <a:gd name="T2" fmla="*/ 0 w 13"/>
                <a:gd name="T3" fmla="*/ 122 h 122"/>
                <a:gd name="T4" fmla="*/ 0 w 13"/>
                <a:gd name="T5" fmla="*/ 0 h 122"/>
                <a:gd name="T6" fmla="*/ 13 w 13"/>
                <a:gd name="T7" fmla="*/ 7 h 122"/>
                <a:gd name="T8" fmla="*/ 13 w 13"/>
                <a:gd name="T9" fmla="*/ 113 h 122"/>
              </a:gdLst>
              <a:ahLst/>
              <a:cxnLst>
                <a:cxn ang="0">
                  <a:pos x="T0" y="T1"/>
                </a:cxn>
                <a:cxn ang="0">
                  <a:pos x="T2" y="T3"/>
                </a:cxn>
                <a:cxn ang="0">
                  <a:pos x="T4" y="T5"/>
                </a:cxn>
                <a:cxn ang="0">
                  <a:pos x="T6" y="T7"/>
                </a:cxn>
                <a:cxn ang="0">
                  <a:pos x="T8" y="T9"/>
                </a:cxn>
              </a:cxnLst>
              <a:rect l="0" t="0" r="r" b="b"/>
              <a:pathLst>
                <a:path w="13" h="122">
                  <a:moveTo>
                    <a:pt x="13" y="113"/>
                  </a:moveTo>
                  <a:lnTo>
                    <a:pt x="0" y="122"/>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7" name="Freeform 123">
              <a:extLst>
                <a:ext uri="{FF2B5EF4-FFF2-40B4-BE49-F238E27FC236}">
                  <a16:creationId xmlns:a16="http://schemas.microsoft.com/office/drawing/2014/main" id="{AB231DEC-D470-1544-A4FA-8C9CA82A85C8}"/>
                </a:ext>
              </a:extLst>
            </p:cNvPr>
            <p:cNvSpPr>
              <a:spLocks/>
            </p:cNvSpPr>
            <p:nvPr/>
          </p:nvSpPr>
          <p:spPr bwMode="auto">
            <a:xfrm>
              <a:off x="2668633" y="1693871"/>
              <a:ext cx="74614" cy="236540"/>
            </a:xfrm>
            <a:custGeom>
              <a:avLst/>
              <a:gdLst>
                <a:gd name="T0" fmla="*/ 47 w 47"/>
                <a:gd name="T1" fmla="*/ 149 h 149"/>
                <a:gd name="T2" fmla="*/ 0 w 47"/>
                <a:gd name="T3" fmla="*/ 122 h 149"/>
                <a:gd name="T4" fmla="*/ 0 w 47"/>
                <a:gd name="T5" fmla="*/ 0 h 149"/>
                <a:gd name="T6" fmla="*/ 47 w 47"/>
                <a:gd name="T7" fmla="*/ 27 h 149"/>
                <a:gd name="T8" fmla="*/ 47 w 47"/>
                <a:gd name="T9" fmla="*/ 149 h 149"/>
              </a:gdLst>
              <a:ahLst/>
              <a:cxnLst>
                <a:cxn ang="0">
                  <a:pos x="T0" y="T1"/>
                </a:cxn>
                <a:cxn ang="0">
                  <a:pos x="T2" y="T3"/>
                </a:cxn>
                <a:cxn ang="0">
                  <a:pos x="T4" y="T5"/>
                </a:cxn>
                <a:cxn ang="0">
                  <a:pos x="T6" y="T7"/>
                </a:cxn>
                <a:cxn ang="0">
                  <a:pos x="T8" y="T9"/>
                </a:cxn>
              </a:cxnLst>
              <a:rect l="0" t="0" r="r" b="b"/>
              <a:pathLst>
                <a:path w="47" h="149">
                  <a:moveTo>
                    <a:pt x="47" y="149"/>
                  </a:moveTo>
                  <a:lnTo>
                    <a:pt x="0" y="122"/>
                  </a:lnTo>
                  <a:lnTo>
                    <a:pt x="0" y="0"/>
                  </a:lnTo>
                  <a:lnTo>
                    <a:pt x="47" y="27"/>
                  </a:lnTo>
                  <a:lnTo>
                    <a:pt x="47" y="149"/>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8" name="Freeform 124">
              <a:extLst>
                <a:ext uri="{FF2B5EF4-FFF2-40B4-BE49-F238E27FC236}">
                  <a16:creationId xmlns:a16="http://schemas.microsoft.com/office/drawing/2014/main" id="{9B425290-D758-9F48-AB74-205BF630C472}"/>
                </a:ext>
              </a:extLst>
            </p:cNvPr>
            <p:cNvSpPr>
              <a:spLocks/>
            </p:cNvSpPr>
            <p:nvPr/>
          </p:nvSpPr>
          <p:spPr bwMode="auto">
            <a:xfrm>
              <a:off x="2668633" y="1693869"/>
              <a:ext cx="20638" cy="193675"/>
            </a:xfrm>
            <a:custGeom>
              <a:avLst/>
              <a:gdLst>
                <a:gd name="T0" fmla="*/ 13 w 13"/>
                <a:gd name="T1" fmla="*/ 115 h 122"/>
                <a:gd name="T2" fmla="*/ 0 w 13"/>
                <a:gd name="T3" fmla="*/ 122 h 122"/>
                <a:gd name="T4" fmla="*/ 0 w 13"/>
                <a:gd name="T5" fmla="*/ 0 h 122"/>
                <a:gd name="T6" fmla="*/ 13 w 13"/>
                <a:gd name="T7" fmla="*/ 9 h 122"/>
                <a:gd name="T8" fmla="*/ 13 w 13"/>
                <a:gd name="T9" fmla="*/ 115 h 122"/>
              </a:gdLst>
              <a:ahLst/>
              <a:cxnLst>
                <a:cxn ang="0">
                  <a:pos x="T0" y="T1"/>
                </a:cxn>
                <a:cxn ang="0">
                  <a:pos x="T2" y="T3"/>
                </a:cxn>
                <a:cxn ang="0">
                  <a:pos x="T4" y="T5"/>
                </a:cxn>
                <a:cxn ang="0">
                  <a:pos x="T6" y="T7"/>
                </a:cxn>
                <a:cxn ang="0">
                  <a:pos x="T8" y="T9"/>
                </a:cxn>
              </a:cxnLst>
              <a:rect l="0" t="0" r="r" b="b"/>
              <a:pathLst>
                <a:path w="13" h="122">
                  <a:moveTo>
                    <a:pt x="13" y="115"/>
                  </a:moveTo>
                  <a:lnTo>
                    <a:pt x="0" y="122"/>
                  </a:lnTo>
                  <a:lnTo>
                    <a:pt x="0" y="0"/>
                  </a:lnTo>
                  <a:lnTo>
                    <a:pt x="13" y="9"/>
                  </a:lnTo>
                  <a:lnTo>
                    <a:pt x="13" y="115"/>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59" name="Freeform 125">
              <a:extLst>
                <a:ext uri="{FF2B5EF4-FFF2-40B4-BE49-F238E27FC236}">
                  <a16:creationId xmlns:a16="http://schemas.microsoft.com/office/drawing/2014/main" id="{C053CCDC-32F0-E14C-B5A1-019EF336EC3D}"/>
                </a:ext>
              </a:extLst>
            </p:cNvPr>
            <p:cNvSpPr>
              <a:spLocks/>
            </p:cNvSpPr>
            <p:nvPr/>
          </p:nvSpPr>
          <p:spPr bwMode="auto">
            <a:xfrm>
              <a:off x="2668619" y="1982791"/>
              <a:ext cx="74614" cy="233364"/>
            </a:xfrm>
            <a:custGeom>
              <a:avLst/>
              <a:gdLst>
                <a:gd name="T0" fmla="*/ 47 w 47"/>
                <a:gd name="T1" fmla="*/ 147 h 147"/>
                <a:gd name="T2" fmla="*/ 0 w 47"/>
                <a:gd name="T3" fmla="*/ 120 h 147"/>
                <a:gd name="T4" fmla="*/ 0 w 47"/>
                <a:gd name="T5" fmla="*/ 0 h 147"/>
                <a:gd name="T6" fmla="*/ 47 w 47"/>
                <a:gd name="T7" fmla="*/ 27 h 147"/>
                <a:gd name="T8" fmla="*/ 47 w 47"/>
                <a:gd name="T9" fmla="*/ 147 h 147"/>
              </a:gdLst>
              <a:ahLst/>
              <a:cxnLst>
                <a:cxn ang="0">
                  <a:pos x="T0" y="T1"/>
                </a:cxn>
                <a:cxn ang="0">
                  <a:pos x="T2" y="T3"/>
                </a:cxn>
                <a:cxn ang="0">
                  <a:pos x="T4" y="T5"/>
                </a:cxn>
                <a:cxn ang="0">
                  <a:pos x="T6" y="T7"/>
                </a:cxn>
                <a:cxn ang="0">
                  <a:pos x="T8" y="T9"/>
                </a:cxn>
              </a:cxnLst>
              <a:rect l="0" t="0" r="r" b="b"/>
              <a:pathLst>
                <a:path w="47" h="147">
                  <a:moveTo>
                    <a:pt x="47" y="147"/>
                  </a:moveTo>
                  <a:lnTo>
                    <a:pt x="0" y="120"/>
                  </a:lnTo>
                  <a:lnTo>
                    <a:pt x="0" y="0"/>
                  </a:lnTo>
                  <a:lnTo>
                    <a:pt x="47" y="27"/>
                  </a:lnTo>
                  <a:lnTo>
                    <a:pt x="47" y="147"/>
                  </a:lnTo>
                  <a:close/>
                </a:path>
              </a:pathLst>
            </a:custGeom>
            <a:solidFill>
              <a:srgbClr val="3BB3C4">
                <a:lumMod val="60000"/>
                <a:lumOff val="40000"/>
              </a:srgb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sp>
          <p:nvSpPr>
            <p:cNvPr id="1460" name="Freeform 126">
              <a:extLst>
                <a:ext uri="{FF2B5EF4-FFF2-40B4-BE49-F238E27FC236}">
                  <a16:creationId xmlns:a16="http://schemas.microsoft.com/office/drawing/2014/main" id="{1D9C67E6-267A-7E45-AC20-DB6D73FA7797}"/>
                </a:ext>
              </a:extLst>
            </p:cNvPr>
            <p:cNvSpPr>
              <a:spLocks/>
            </p:cNvSpPr>
            <p:nvPr/>
          </p:nvSpPr>
          <p:spPr bwMode="auto">
            <a:xfrm>
              <a:off x="2668589" y="1982787"/>
              <a:ext cx="20638" cy="190500"/>
            </a:xfrm>
            <a:custGeom>
              <a:avLst/>
              <a:gdLst>
                <a:gd name="T0" fmla="*/ 13 w 13"/>
                <a:gd name="T1" fmla="*/ 113 h 120"/>
                <a:gd name="T2" fmla="*/ 0 w 13"/>
                <a:gd name="T3" fmla="*/ 120 h 120"/>
                <a:gd name="T4" fmla="*/ 0 w 13"/>
                <a:gd name="T5" fmla="*/ 0 h 120"/>
                <a:gd name="T6" fmla="*/ 13 w 13"/>
                <a:gd name="T7" fmla="*/ 7 h 120"/>
                <a:gd name="T8" fmla="*/ 13 w 13"/>
                <a:gd name="T9" fmla="*/ 113 h 120"/>
              </a:gdLst>
              <a:ahLst/>
              <a:cxnLst>
                <a:cxn ang="0">
                  <a:pos x="T0" y="T1"/>
                </a:cxn>
                <a:cxn ang="0">
                  <a:pos x="T2" y="T3"/>
                </a:cxn>
                <a:cxn ang="0">
                  <a:pos x="T4" y="T5"/>
                </a:cxn>
                <a:cxn ang="0">
                  <a:pos x="T6" y="T7"/>
                </a:cxn>
                <a:cxn ang="0">
                  <a:pos x="T8" y="T9"/>
                </a:cxn>
              </a:cxnLst>
              <a:rect l="0" t="0" r="r" b="b"/>
              <a:pathLst>
                <a:path w="13" h="120">
                  <a:moveTo>
                    <a:pt x="13" y="113"/>
                  </a:moveTo>
                  <a:lnTo>
                    <a:pt x="0" y="120"/>
                  </a:lnTo>
                  <a:lnTo>
                    <a:pt x="0" y="0"/>
                  </a:lnTo>
                  <a:lnTo>
                    <a:pt x="13" y="7"/>
                  </a:lnTo>
                  <a:lnTo>
                    <a:pt x="13" y="113"/>
                  </a:lnTo>
                  <a:close/>
                </a:path>
              </a:pathLst>
            </a:custGeom>
            <a:solidFill>
              <a:sysClr val="window" lastClr="FFFFFF">
                <a:lumMod val="65000"/>
              </a:sysClr>
            </a:solidFill>
            <a:ln w="9525">
              <a:noFill/>
              <a:round/>
              <a:headEnd/>
              <a:tailEnd/>
            </a:ln>
          </p:spPr>
          <p:txBody>
            <a:bodyPr vert="horz" wrap="square" lIns="137196" tIns="68598" rIns="137196" bIns="68598" numCol="1" anchor="t" anchorCtr="0" compatLnSpc="1">
              <a:prstTxWarp prst="textNoShape">
                <a:avLst/>
              </a:prstTxWarp>
            </a:bodyPr>
            <a:lstStyle/>
            <a:p>
              <a:pPr marL="0" marR="0" lvl="0" indent="0" defTabSz="1828968" eaLnBrk="1" fontAlgn="auto" latinLnBrk="0" hangingPunct="1">
                <a:lnSpc>
                  <a:spcPct val="100000"/>
                </a:lnSpc>
                <a:spcBef>
                  <a:spcPts val="0"/>
                </a:spcBef>
                <a:spcAft>
                  <a:spcPts val="0"/>
                </a:spcAft>
                <a:buClrTx/>
                <a:buSzTx/>
                <a:buFontTx/>
                <a:buNone/>
                <a:tabLst/>
                <a:defRPr/>
              </a:pPr>
              <a:endParaRPr kumimoji="0" lang="en-IN" sz="3601" b="0" i="0" u="none" strike="noStrike" kern="0" cap="none" spc="0" normalizeH="0" baseline="0" noProof="0">
                <a:ln>
                  <a:noFill/>
                </a:ln>
                <a:solidFill>
                  <a:prstClr val="black"/>
                </a:solidFill>
                <a:effectLst/>
                <a:uLnTx/>
                <a:uFillTx/>
                <a:latin typeface="Calibri"/>
              </a:endParaRPr>
            </a:p>
          </p:txBody>
        </p:sp>
      </p:grpSp>
      <p:sp>
        <p:nvSpPr>
          <p:cNvPr id="1461" name="TextBox 1460">
            <a:extLst>
              <a:ext uri="{FF2B5EF4-FFF2-40B4-BE49-F238E27FC236}">
                <a16:creationId xmlns:a16="http://schemas.microsoft.com/office/drawing/2014/main" id="{F6AA71F2-18B7-E346-8968-1F3BBB79772C}"/>
              </a:ext>
            </a:extLst>
          </p:cNvPr>
          <p:cNvSpPr txBox="1"/>
          <p:nvPr/>
        </p:nvSpPr>
        <p:spPr>
          <a:xfrm>
            <a:off x="4146018" y="4989682"/>
            <a:ext cx="219611" cy="461793"/>
          </a:xfrm>
          <a:prstGeom prst="rect">
            <a:avLst/>
          </a:prstGeom>
          <a:noFill/>
        </p:spPr>
        <p:txBody>
          <a:bodyPr wrap="none" lIns="0" tIns="0" rIns="0" bIns="0" rtlCol="0">
            <a:spAutoFit/>
          </a:bodyPr>
          <a:lstStyle/>
          <a:p>
            <a:pPr algn="ctr" defTabSz="1828968"/>
            <a:r>
              <a:rPr lang="en-IN" sz="3001" b="1" dirty="0">
                <a:solidFill>
                  <a:prstClr val="white"/>
                </a:solidFill>
                <a:latin typeface="Open Sans" panose="020B0606030504020204" pitchFamily="34" charset="0"/>
                <a:ea typeface="Open Sans" panose="020B0606030504020204" pitchFamily="34" charset="0"/>
                <a:cs typeface="Open Sans" panose="020B0606030504020204" pitchFamily="34" charset="0"/>
              </a:rPr>
              <a:t>1</a:t>
            </a:r>
            <a:endParaRPr lang="en-IN" sz="300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62" name="TextBox 1461">
            <a:extLst>
              <a:ext uri="{FF2B5EF4-FFF2-40B4-BE49-F238E27FC236}">
                <a16:creationId xmlns:a16="http://schemas.microsoft.com/office/drawing/2014/main" id="{D488A887-2B1F-4248-893A-C798FF590525}"/>
              </a:ext>
            </a:extLst>
          </p:cNvPr>
          <p:cNvSpPr txBox="1"/>
          <p:nvPr/>
        </p:nvSpPr>
        <p:spPr>
          <a:xfrm>
            <a:off x="7375138" y="4387359"/>
            <a:ext cx="219611" cy="461793"/>
          </a:xfrm>
          <a:prstGeom prst="rect">
            <a:avLst/>
          </a:prstGeom>
          <a:noFill/>
        </p:spPr>
        <p:txBody>
          <a:bodyPr wrap="none" lIns="0" tIns="0" rIns="0" bIns="0" rtlCol="0">
            <a:spAutoFit/>
          </a:bodyPr>
          <a:lstStyle/>
          <a:p>
            <a:pPr algn="ctr" defTabSz="1828968"/>
            <a:r>
              <a:rPr lang="en-IN" sz="3001" b="1" dirty="0">
                <a:solidFill>
                  <a:prstClr val="white"/>
                </a:solidFill>
                <a:latin typeface="Open Sans" panose="020B0606030504020204" pitchFamily="34" charset="0"/>
                <a:ea typeface="Open Sans" panose="020B0606030504020204" pitchFamily="34" charset="0"/>
                <a:cs typeface="Open Sans" panose="020B0606030504020204" pitchFamily="34" charset="0"/>
              </a:rPr>
              <a:t>2</a:t>
            </a:r>
            <a:endParaRPr lang="en-IN" sz="300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63" name="TextBox 1462">
            <a:extLst>
              <a:ext uri="{FF2B5EF4-FFF2-40B4-BE49-F238E27FC236}">
                <a16:creationId xmlns:a16="http://schemas.microsoft.com/office/drawing/2014/main" id="{02B2E321-EF17-164B-9D5B-043352CE1006}"/>
              </a:ext>
            </a:extLst>
          </p:cNvPr>
          <p:cNvSpPr txBox="1"/>
          <p:nvPr/>
        </p:nvSpPr>
        <p:spPr>
          <a:xfrm>
            <a:off x="10871955" y="5406421"/>
            <a:ext cx="219611" cy="461793"/>
          </a:xfrm>
          <a:prstGeom prst="rect">
            <a:avLst/>
          </a:prstGeom>
          <a:noFill/>
        </p:spPr>
        <p:txBody>
          <a:bodyPr wrap="none" lIns="0" tIns="0" rIns="0" bIns="0" rtlCol="0">
            <a:spAutoFit/>
          </a:bodyPr>
          <a:lstStyle/>
          <a:p>
            <a:pPr algn="ctr" defTabSz="1828968"/>
            <a:r>
              <a:rPr lang="en-IN" sz="3001" b="1" dirty="0">
                <a:solidFill>
                  <a:prstClr val="white"/>
                </a:solidFill>
                <a:latin typeface="Open Sans" panose="020B0606030504020204" pitchFamily="34" charset="0"/>
                <a:ea typeface="Open Sans" panose="020B0606030504020204" pitchFamily="34" charset="0"/>
                <a:cs typeface="Open Sans" panose="020B0606030504020204" pitchFamily="34" charset="0"/>
              </a:rPr>
              <a:t>3</a:t>
            </a:r>
            <a:endParaRPr lang="en-IN" sz="300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64" name="TextBox 1463">
            <a:extLst>
              <a:ext uri="{FF2B5EF4-FFF2-40B4-BE49-F238E27FC236}">
                <a16:creationId xmlns:a16="http://schemas.microsoft.com/office/drawing/2014/main" id="{62DA2972-201A-0549-8D55-EFC54503D510}"/>
              </a:ext>
            </a:extLst>
          </p:cNvPr>
          <p:cNvSpPr txBox="1"/>
          <p:nvPr/>
        </p:nvSpPr>
        <p:spPr>
          <a:xfrm>
            <a:off x="14000686" y="5705501"/>
            <a:ext cx="219611" cy="923586"/>
          </a:xfrm>
          <a:prstGeom prst="rect">
            <a:avLst/>
          </a:prstGeom>
          <a:noFill/>
        </p:spPr>
        <p:txBody>
          <a:bodyPr wrap="none" lIns="0" tIns="0" rIns="0" bIns="0" rtlCol="0">
            <a:spAutoFit/>
          </a:bodyPr>
          <a:lstStyle/>
          <a:p>
            <a:pPr algn="ctr" defTabSz="1828968"/>
            <a:r>
              <a:rPr lang="en-IN" sz="3001" b="1" dirty="0">
                <a:solidFill>
                  <a:prstClr val="white"/>
                </a:solidFill>
                <a:latin typeface="Open Sans" panose="020B0606030504020204" pitchFamily="34" charset="0"/>
                <a:ea typeface="Open Sans" panose="020B0606030504020204" pitchFamily="34" charset="0"/>
                <a:cs typeface="Open Sans" panose="020B0606030504020204" pitchFamily="34" charset="0"/>
              </a:rPr>
              <a:t>4</a:t>
            </a:r>
          </a:p>
          <a:p>
            <a:pPr algn="ctr" defTabSz="1828968"/>
            <a:endParaRPr lang="en-IN" sz="3001"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448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420624" y="3180123"/>
            <a:ext cx="8284464" cy="5074234"/>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294911" y="1388804"/>
            <a:ext cx="8247888"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In this demo we: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Accessed the Cloud Pak for Integration environment and explored the capabilities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Imported and reviewed the automated customer interactions integration flow</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Tested the flow</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Deployed the flow into the Cloud Pak runtime environment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Managed access to the flow as an API and set up the security and rate limits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Demonstrated how a developer can use the API Portal to perform self-service consumption of the API </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endParaRPr lang="en-US" sz="2500" dirty="0">
              <a:latin typeface="IBM Plex Sans Light" panose="020B0403050203000203" pitchFamily="34" charset="0"/>
            </a:endParaRPr>
          </a:p>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From a business perspective we used APIs and application integrations to automate a series of steps to satisfy our customer’s request – without delay – hopefully creating a satisfied customer!</a:t>
            </a:r>
          </a:p>
        </p:txBody>
      </p:sp>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166A91E-578F-8946-B754-1E7425056A2F}"/>
              </a:ext>
            </a:extLst>
          </p:cNvPr>
          <p:cNvSpPr>
            <a:spLocks noGrp="1"/>
          </p:cNvSpPr>
          <p:nvPr>
            <p:ph type="body" sz="quarter" idx="13"/>
          </p:nvPr>
        </p:nvSpPr>
        <p:spPr/>
        <p:txBody>
          <a:body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+1-555-666-5555</a:t>
            </a:r>
          </a:p>
          <a:p>
            <a:r>
              <a:rPr lang="en-US" dirty="0" err="1"/>
              <a:t>ibm.com</a:t>
            </a:r>
            <a:endParaRPr lang="en-US" dirty="0"/>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2021.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
        <p:nvSpPr>
          <p:cNvPr id="10" name="Footer Placeholder 1">
            <a:extLst>
              <a:ext uri="{FF2B5EF4-FFF2-40B4-BE49-F238E27FC236}">
                <a16:creationId xmlns:a16="http://schemas.microsoft.com/office/drawing/2014/main" id="{7AF45732-772F-CC4F-93C8-7A2661DBA1C3}"/>
              </a:ext>
            </a:extLst>
          </p:cNvPr>
          <p:cNvSpPr txBox="1">
            <a:spLocks/>
          </p:cNvSpPr>
          <p:nvPr/>
        </p:nvSpPr>
        <p:spPr>
          <a:xfrm>
            <a:off x="355108" y="9813702"/>
            <a:ext cx="8229470" cy="333375"/>
          </a:xfrm>
          <a:prstGeom prst="rect">
            <a:avLst/>
          </a:prstGeom>
        </p:spPr>
        <p:txBody>
          <a:bodyPr vert="horz" lIns="137160" tIns="68580" rIns="137160" bIns="68580" rtlCol="0" anchor="ctr"/>
          <a:lstStyle>
            <a:defPPr>
              <a:defRPr lang="en-US"/>
            </a:defPPr>
            <a:lvl1pPr marL="0" algn="l" defTabSz="914400" rtl="0" eaLnBrk="1" latinLnBrk="0" hangingPunct="1">
              <a:defRPr sz="1200" b="0" i="0" kern="1200">
                <a:solidFill>
                  <a:schemeClr val="bg1"/>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0612">
              <a:defRPr/>
            </a:pPr>
            <a:r>
              <a:rPr lang="en-US" sz="1199" dirty="0">
                <a:solidFill>
                  <a:srgbClr val="000000"/>
                </a:solidFill>
                <a:latin typeface="IBM Plex Sans Light" panose="020B0403050203000203" pitchFamily="34" charset="0"/>
              </a:rPr>
              <a:t>IBM Integration / © 2020 IBM Corporation</a:t>
            </a: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8D19B-1885-E049-9A53-E7A7F3E8C556}"/>
              </a:ext>
            </a:extLst>
          </p:cNvPr>
          <p:cNvSpPr>
            <a:spLocks noGrp="1"/>
          </p:cNvSpPr>
          <p:nvPr>
            <p:ph type="ftr" sz="quarter" idx="10"/>
          </p:nvPr>
        </p:nvSpPr>
        <p:spPr/>
        <p:txBody>
          <a:bodyPr/>
          <a:lstStyle/>
          <a:p>
            <a:r>
              <a:rPr lang="en-US" dirty="0"/>
              <a:t>IBM Integration / © 2020 IBM Corporation</a:t>
            </a:r>
          </a:p>
        </p:txBody>
      </p:sp>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33757</TotalTime>
  <Words>1678</Words>
  <Application>Microsoft Macintosh PowerPoint</Application>
  <PresentationFormat>Custom</PresentationFormat>
  <Paragraphs>157</Paragraphs>
  <Slides>11</Slides>
  <Notes>9</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11</vt:i4>
      </vt:variant>
    </vt:vector>
  </HeadingPairs>
  <TitlesOfParts>
    <vt:vector size="33" baseType="lpstr">
      <vt:lpstr>.AppleSystemUIFont</vt:lpstr>
      <vt:lpstr>Arial</vt:lpstr>
      <vt:lpstr>Calibri</vt:lpstr>
      <vt:lpstr>Helvetica Neue Medium</vt:lpstr>
      <vt:lpstr>HelvNeue Light for IBM</vt:lpstr>
      <vt:lpstr>IBM Plex Mono SemiBold</vt:lpstr>
      <vt:lpstr>IBM Plex Sans</vt:lpstr>
      <vt:lpstr>IBM Plex Sans Bold</vt:lpstr>
      <vt:lpstr>IBM Plex Sans ExtraLight</vt:lpstr>
      <vt:lpstr>IBM Plex Sans Light</vt:lpstr>
      <vt:lpstr>IBM Plex Sans Regular</vt:lpstr>
      <vt:lpstr>IBM Plex Sans SemiBold</vt:lpstr>
      <vt:lpstr>Monaco</vt:lpstr>
      <vt:lpstr>Open Sans</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Customer Satisfaction Matters!  </vt:lpstr>
      <vt:lpstr>Automate customer interactions using APIs and Integration</vt:lpstr>
      <vt:lpstr>Demonstration Agenda</vt:lpstr>
      <vt:lpstr>Demonstration</vt:lpstr>
      <vt:lpstr>Demonstration Summary</vt:lpstr>
      <vt:lpstr>Thank you</vt:lpstr>
      <vt:lpstr>PowerPoint Presentation</vt:lpstr>
      <vt:lpstr>Backup Slides</vt:lpstr>
      <vt:lpstr>PowerPoint Presentation</vt:lpstr>
      <vt:lpstr>Demonstration Scenario  Car Repair Company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606</cp:revision>
  <cp:lastPrinted>2020-05-20T21:29:14Z</cp:lastPrinted>
  <dcterms:created xsi:type="dcterms:W3CDTF">2020-04-13T04:05:19Z</dcterms:created>
  <dcterms:modified xsi:type="dcterms:W3CDTF">2021-10-26T17:28:15Z</dcterms:modified>
</cp:coreProperties>
</file>